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8" r:id="rId1"/>
  </p:sldMasterIdLst>
  <p:notesMasterIdLst>
    <p:notesMasterId r:id="rId51"/>
  </p:notesMasterIdLst>
  <p:sldIdLst>
    <p:sldId id="261" r:id="rId2"/>
    <p:sldId id="334" r:id="rId3"/>
    <p:sldId id="269" r:id="rId4"/>
    <p:sldId id="285" r:id="rId5"/>
    <p:sldId id="268" r:id="rId6"/>
    <p:sldId id="278" r:id="rId7"/>
    <p:sldId id="280" r:id="rId8"/>
    <p:sldId id="281" r:id="rId9"/>
    <p:sldId id="282" r:id="rId10"/>
    <p:sldId id="329" r:id="rId11"/>
    <p:sldId id="283" r:id="rId12"/>
    <p:sldId id="284" r:id="rId13"/>
    <p:sldId id="319" r:id="rId14"/>
    <p:sldId id="289" r:id="rId15"/>
    <p:sldId id="290" r:id="rId16"/>
    <p:sldId id="291" r:id="rId17"/>
    <p:sldId id="293" r:id="rId18"/>
    <p:sldId id="323" r:id="rId19"/>
    <p:sldId id="295" r:id="rId20"/>
    <p:sldId id="296" r:id="rId21"/>
    <p:sldId id="324" r:id="rId22"/>
    <p:sldId id="300" r:id="rId23"/>
    <p:sldId id="301" r:id="rId24"/>
    <p:sldId id="302" r:id="rId25"/>
    <p:sldId id="328" r:id="rId26"/>
    <p:sldId id="276" r:id="rId27"/>
    <p:sldId id="277" r:id="rId28"/>
    <p:sldId id="298" r:id="rId29"/>
    <p:sldId id="316" r:id="rId30"/>
    <p:sldId id="320" r:id="rId31"/>
    <p:sldId id="321" r:id="rId32"/>
    <p:sldId id="322" r:id="rId33"/>
    <p:sldId id="299" r:id="rId34"/>
    <p:sldId id="271" r:id="rId35"/>
    <p:sldId id="314" r:id="rId36"/>
    <p:sldId id="307" r:id="rId37"/>
    <p:sldId id="327" r:id="rId38"/>
    <p:sldId id="308" r:id="rId39"/>
    <p:sldId id="310" r:id="rId40"/>
    <p:sldId id="309" r:id="rId41"/>
    <p:sldId id="311" r:id="rId42"/>
    <p:sldId id="332" r:id="rId43"/>
    <p:sldId id="333" r:id="rId44"/>
    <p:sldId id="274" r:id="rId45"/>
    <p:sldId id="315" r:id="rId46"/>
    <p:sldId id="335" r:id="rId47"/>
    <p:sldId id="337" r:id="rId48"/>
    <p:sldId id="336" r:id="rId49"/>
    <p:sldId id="338" r:id="rId50"/>
  </p:sldIdLst>
  <p:sldSz cx="12192000" cy="6858000"/>
  <p:notesSz cx="6858000" cy="9144000"/>
  <p:embeddedFontLst>
    <p:embeddedFont>
      <p:font typeface="Aldrich" panose="020B0604020202020204" charset="0"/>
      <p:regular r:id="rId52"/>
    </p:embeddedFont>
    <p:embeddedFont>
      <p:font typeface="Cambria Math" panose="02040503050406030204" pitchFamily="18" charset="0"/>
      <p:regular r:id="rId53"/>
    </p:embeddedFont>
    <p:embeddedFont>
      <p:font typeface="CMU Serif" panose="02000603000000000000" pitchFamily="2" charset="0"/>
      <p:regular r:id="rId54"/>
      <p:bold r:id="rId55"/>
      <p:italic r:id="rId56"/>
      <p:boldItalic r:id="rId57"/>
    </p:embeddedFont>
    <p:embeddedFont>
      <p:font typeface="DM Sans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171717"/>
    <a:srgbClr val="292929"/>
    <a:srgbClr val="F29712"/>
    <a:srgbClr val="F2F2F2"/>
    <a:srgbClr val="E4E4E4"/>
    <a:srgbClr val="93C9FF"/>
    <a:srgbClr val="DF6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924" autoAdjust="0"/>
  </p:normalViewPr>
  <p:slideViewPr>
    <p:cSldViewPr snapToGrid="0">
      <p:cViewPr varScale="1">
        <p:scale>
          <a:sx n="128" d="100"/>
          <a:sy n="128" d="100"/>
        </p:scale>
        <p:origin x="579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38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Nichtlineare Effekte</a:t>
            </a:r>
          </a:p>
        </p:txBody>
      </p:sp>
    </p:spTree>
    <p:extLst>
      <p:ext uri="{BB962C8B-B14F-4D97-AF65-F5344CB8AC3E}">
        <p14:creationId xmlns:p14="http://schemas.microsoft.com/office/powerpoint/2010/main" val="3842979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KZK Modell</a:t>
            </a:r>
          </a:p>
          <a:p>
            <a:r>
              <a:rPr lang="de-CH" dirty="0"/>
              <a:t>Hörbare Druck </a:t>
            </a:r>
            <a:r>
              <a:rPr lang="de-CH" dirty="0" err="1"/>
              <a:t>prop</a:t>
            </a:r>
            <a:r>
              <a:rPr lang="de-CH" dirty="0"/>
              <a:t> zweiten Ableitung</a:t>
            </a:r>
          </a:p>
          <a:p>
            <a:r>
              <a:rPr lang="de-CH" dirty="0"/>
              <a:t>Ultraschall Pegel höher als hörbarer Anteil</a:t>
            </a:r>
          </a:p>
          <a:p>
            <a:r>
              <a:rPr lang="de-CH" dirty="0"/>
              <a:t>Zweite Ableitung</a:t>
            </a:r>
          </a:p>
          <a:p>
            <a:pPr lvl="1"/>
            <a:r>
              <a:rPr lang="de-CH" dirty="0"/>
              <a:t>Tiefpass </a:t>
            </a:r>
            <a:r>
              <a:rPr lang="de-CH" dirty="0" err="1"/>
              <a:t>Charakterisitk</a:t>
            </a:r>
            <a:r>
              <a:rPr lang="de-CH" dirty="0"/>
              <a:t> erlaubt keinen Bass</a:t>
            </a:r>
          </a:p>
          <a:p>
            <a:pPr lvl="1"/>
            <a:r>
              <a:rPr lang="de-CH" dirty="0"/>
              <a:t>Ab 300 Hz</a:t>
            </a:r>
          </a:p>
          <a:p>
            <a:r>
              <a:rPr lang="de-CH" dirty="0"/>
              <a:t>Ideale Umhüllende</a:t>
            </a:r>
          </a:p>
          <a:p>
            <a:pPr lvl="1"/>
            <a:r>
              <a:rPr lang="de-CH" dirty="0"/>
              <a:t>Wurzel</a:t>
            </a:r>
          </a:p>
          <a:p>
            <a:pPr lvl="1"/>
            <a:r>
              <a:rPr lang="de-CH" dirty="0"/>
              <a:t>Angehobenen</a:t>
            </a:r>
          </a:p>
          <a:p>
            <a:pPr lvl="1"/>
            <a:r>
              <a:rPr lang="de-CH" dirty="0"/>
              <a:t>Zweifach integriert Nutzsignal</a:t>
            </a:r>
          </a:p>
          <a:p>
            <a:pPr lvl="0"/>
            <a:r>
              <a:rPr lang="de-CH" dirty="0"/>
              <a:t>Muss approximiert werden</a:t>
            </a:r>
          </a:p>
          <a:p>
            <a:pPr marL="158750" lv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6103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Erste Möglichkeit</a:t>
            </a:r>
          </a:p>
          <a:p>
            <a:r>
              <a:rPr lang="de-CH" dirty="0"/>
              <a:t>Herkömmliche Amplituden Modulation</a:t>
            </a:r>
          </a:p>
          <a:p>
            <a:r>
              <a:rPr lang="de-CH" dirty="0" err="1"/>
              <a:t>Störterm</a:t>
            </a:r>
            <a:endParaRPr lang="de-CH" dirty="0"/>
          </a:p>
          <a:p>
            <a:r>
              <a:rPr lang="de-CH" dirty="0"/>
              <a:t>Quadrat Modulationsindex</a:t>
            </a:r>
          </a:p>
          <a:p>
            <a:r>
              <a:rPr lang="de-CH" dirty="0"/>
              <a:t>Viel mehr </a:t>
            </a:r>
            <a:r>
              <a:rPr lang="de-CH"/>
              <a:t>Schalldruck</a:t>
            </a:r>
            <a:r>
              <a:rPr lang="de-CH" dirty="0"/>
              <a:t> in den Träger Ultraschall</a:t>
            </a:r>
          </a:p>
        </p:txBody>
      </p:sp>
    </p:spTree>
    <p:extLst>
      <p:ext uri="{BB962C8B-B14F-4D97-AF65-F5344CB8AC3E}">
        <p14:creationId xmlns:p14="http://schemas.microsoft.com/office/powerpoint/2010/main" val="140227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Weitere Möglichkeit</a:t>
            </a:r>
          </a:p>
          <a:p>
            <a:r>
              <a:rPr lang="de-CH" dirty="0"/>
              <a:t>Quadratur Amplituden Modulation</a:t>
            </a:r>
          </a:p>
          <a:p>
            <a:r>
              <a:rPr lang="de-CH" dirty="0" err="1"/>
              <a:t>Störterm</a:t>
            </a:r>
            <a:r>
              <a:rPr lang="de-CH" dirty="0"/>
              <a:t> auf orth. Träger</a:t>
            </a:r>
          </a:p>
          <a:p>
            <a:r>
              <a:rPr lang="de-CH" dirty="0"/>
              <a:t>Zusätzlich zu AM wird addiert</a:t>
            </a:r>
          </a:p>
          <a:p>
            <a:endParaRPr lang="de-CH" dirty="0"/>
          </a:p>
          <a:p>
            <a:r>
              <a:rPr lang="de-CH" dirty="0"/>
              <a:t>Wissen was für ein Ausgangssignal</a:t>
            </a:r>
          </a:p>
          <a:p>
            <a:r>
              <a:rPr lang="de-CH" dirty="0"/>
              <a:t>Wie wird der Ultraschall erzeugt</a:t>
            </a:r>
          </a:p>
        </p:txBody>
      </p:sp>
    </p:spTree>
    <p:extLst>
      <p:ext uri="{BB962C8B-B14F-4D97-AF65-F5344CB8AC3E}">
        <p14:creationId xmlns:p14="http://schemas.microsoft.com/office/powerpoint/2010/main" val="393729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Hohe Güte</a:t>
            </a:r>
          </a:p>
          <a:p>
            <a:r>
              <a:rPr lang="de-CH" dirty="0"/>
              <a:t>Industier weit verbreitet 40kHz</a:t>
            </a:r>
          </a:p>
          <a:p>
            <a:r>
              <a:rPr lang="de-CH" dirty="0"/>
              <a:t>Distanzmesser</a:t>
            </a:r>
          </a:p>
          <a:p>
            <a:r>
              <a:rPr lang="de-CH" dirty="0"/>
              <a:t>Nachteil Schmale Bandbreite</a:t>
            </a:r>
          </a:p>
          <a:p>
            <a:r>
              <a:rPr lang="de-CH" dirty="0"/>
              <a:t>Allerdings Hochpasscharakteristik teilweise kompensiert dies aus</a:t>
            </a:r>
          </a:p>
          <a:p>
            <a:endParaRPr lang="de-CH" dirty="0"/>
          </a:p>
          <a:p>
            <a:r>
              <a:rPr lang="de-CH" dirty="0"/>
              <a:t>Wie kann man noch Direktiver werden und Beam Steering ermöglichen</a:t>
            </a:r>
          </a:p>
        </p:txBody>
      </p:sp>
    </p:spTree>
    <p:extLst>
      <p:ext uri="{BB962C8B-B14F-4D97-AF65-F5344CB8AC3E}">
        <p14:creationId xmlns:p14="http://schemas.microsoft.com/office/powerpoint/2010/main" val="33040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Verstärkt </a:t>
            </a:r>
            <a:r>
              <a:rPr lang="de-CH" dirty="0" err="1"/>
              <a:t>Richtcharakterisik</a:t>
            </a:r>
            <a:endParaRPr lang="de-CH" dirty="0"/>
          </a:p>
          <a:p>
            <a:r>
              <a:rPr lang="de-CH" dirty="0"/>
              <a:t>Höherer Schalldruck</a:t>
            </a:r>
          </a:p>
          <a:p>
            <a:r>
              <a:rPr lang="de-CH" dirty="0"/>
              <a:t>Ermöglicht </a:t>
            </a:r>
            <a:r>
              <a:rPr lang="de-CH" dirty="0" err="1"/>
              <a:t>Beamforming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564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Bestimmt durch</a:t>
            </a:r>
          </a:p>
          <a:p>
            <a:pPr lvl="1"/>
            <a:r>
              <a:rPr lang="de-CH" dirty="0"/>
              <a:t>Lautsprecher M</a:t>
            </a:r>
          </a:p>
          <a:p>
            <a:pPr lvl="1"/>
            <a:r>
              <a:rPr lang="de-CH" dirty="0"/>
              <a:t>Abstand s</a:t>
            </a:r>
          </a:p>
          <a:p>
            <a:pPr lvl="1"/>
            <a:r>
              <a:rPr lang="de-CH" dirty="0"/>
              <a:t>Frequenz </a:t>
            </a:r>
          </a:p>
          <a:p>
            <a:pPr lvl="0"/>
            <a:r>
              <a:rPr lang="de-CH" dirty="0"/>
              <a:t>Kleinerer Abstand von Vorteil</a:t>
            </a:r>
          </a:p>
          <a:p>
            <a:pPr lvl="0"/>
            <a:r>
              <a:rPr lang="de-CH" dirty="0"/>
              <a:t>Berechnet  über die Fourier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5277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Richtcharakteristik von Array</a:t>
            </a:r>
          </a:p>
          <a:p>
            <a:pPr lvl="1"/>
            <a:r>
              <a:rPr lang="de-CH" dirty="0"/>
              <a:t>M = 5</a:t>
            </a:r>
          </a:p>
          <a:p>
            <a:pPr lvl="1"/>
            <a:r>
              <a:rPr lang="de-CH" dirty="0"/>
              <a:t>Abstand zwischen </a:t>
            </a:r>
            <a:r>
              <a:rPr lang="de-CH" dirty="0" err="1"/>
              <a:t>Transducer</a:t>
            </a:r>
            <a:r>
              <a:rPr lang="de-CH" dirty="0"/>
              <a:t> </a:t>
            </a:r>
            <a:r>
              <a:rPr lang="de-CH" dirty="0" err="1"/>
              <a:t>lambda</a:t>
            </a:r>
            <a:r>
              <a:rPr lang="de-CH"/>
              <a:t> / 2</a:t>
            </a:r>
          </a:p>
          <a:p>
            <a:pPr lvl="0"/>
            <a:r>
              <a:rPr lang="de-CH" dirty="0"/>
              <a:t>Side Lobes</a:t>
            </a:r>
          </a:p>
        </p:txBody>
      </p:sp>
    </p:spTree>
    <p:extLst>
      <p:ext uri="{BB962C8B-B14F-4D97-AF65-F5344CB8AC3E}">
        <p14:creationId xmlns:p14="http://schemas.microsoft.com/office/powerpoint/2010/main" val="2779785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6983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Side Lobes Minimieren mit Windows </a:t>
            </a:r>
          </a:p>
          <a:p>
            <a:pPr lvl="1"/>
            <a:r>
              <a:rPr lang="de-CH"/>
              <a:t>Ähnlich wie bei FIR</a:t>
            </a:r>
            <a:r>
              <a:rPr lang="de-CH" dirty="0"/>
              <a:t> </a:t>
            </a:r>
            <a:r>
              <a:rPr lang="de-CH" dirty="0" err="1"/>
              <a:t>filter</a:t>
            </a:r>
            <a:endParaRPr lang="de-CH" dirty="0"/>
          </a:p>
          <a:p>
            <a:pPr lvl="0"/>
            <a:r>
              <a:rPr lang="de-CH" dirty="0" err="1"/>
              <a:t>Dolph</a:t>
            </a:r>
            <a:r>
              <a:rPr lang="de-CH" dirty="0"/>
              <a:t> </a:t>
            </a:r>
            <a:r>
              <a:rPr lang="de-CH" dirty="0" err="1"/>
              <a:t>Chebyshev</a:t>
            </a:r>
            <a:r>
              <a:rPr lang="de-CH" dirty="0"/>
              <a:t> am wichtigsten </a:t>
            </a:r>
          </a:p>
          <a:p>
            <a:pPr lvl="1"/>
            <a:r>
              <a:rPr lang="de-CH" dirty="0"/>
              <a:t>Gleicher </a:t>
            </a:r>
            <a:r>
              <a:rPr lang="de-CH"/>
              <a:t>Side </a:t>
            </a:r>
            <a:r>
              <a:rPr lang="de-CH" dirty="0"/>
              <a:t>Lobe Level</a:t>
            </a:r>
          </a:p>
        </p:txBody>
      </p:sp>
    </p:spTree>
    <p:extLst>
      <p:ext uri="{BB962C8B-B14F-4D97-AF65-F5344CB8AC3E}">
        <p14:creationId xmlns:p14="http://schemas.microsoft.com/office/powerpoint/2010/main" val="147859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609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Richtung des Strahls ändern</a:t>
            </a:r>
          </a:p>
          <a:p>
            <a:r>
              <a:rPr lang="de-CH" dirty="0"/>
              <a:t>Verzögerungen</a:t>
            </a:r>
          </a:p>
          <a:p>
            <a:r>
              <a:rPr lang="de-CH" dirty="0"/>
              <a:t>Wellenfronten in Winkel abgestrahlt</a:t>
            </a:r>
          </a:p>
          <a:p>
            <a:r>
              <a:rPr lang="de-CH" dirty="0"/>
              <a:t>Schön zeigen in Wasser</a:t>
            </a:r>
          </a:p>
        </p:txBody>
      </p:sp>
    </p:spTree>
    <p:extLst>
      <p:ext uri="{BB962C8B-B14F-4D97-AF65-F5344CB8AC3E}">
        <p14:creationId xmlns:p14="http://schemas.microsoft.com/office/powerpoint/2010/main" val="1558771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049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6798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8085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6921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Hoher Parallelisierungsgrad</a:t>
            </a:r>
          </a:p>
          <a:p>
            <a:r>
              <a:rPr lang="de-CH" dirty="0"/>
              <a:t>FPGA für Modulation und Channel </a:t>
            </a:r>
            <a:r>
              <a:rPr lang="de-CH" dirty="0" err="1"/>
              <a:t>Gain</a:t>
            </a:r>
            <a:r>
              <a:rPr lang="de-CH" dirty="0"/>
              <a:t>/Delay</a:t>
            </a:r>
          </a:p>
          <a:p>
            <a:r>
              <a:rPr lang="de-CH" dirty="0"/>
              <a:t>Raspberry Pi für </a:t>
            </a:r>
            <a:r>
              <a:rPr lang="de-CH" dirty="0" err="1"/>
              <a:t>Preprocessing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61810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44.100 kHz Samplerate</a:t>
            </a:r>
          </a:p>
          <a:p>
            <a:r>
              <a:rPr lang="de-CH" dirty="0"/>
              <a:t>16 Bit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8392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Attenuator</a:t>
            </a:r>
            <a:r>
              <a:rPr lang="de-CH" dirty="0"/>
              <a:t> für </a:t>
            </a:r>
            <a:r>
              <a:rPr lang="de-CH" dirty="0" err="1"/>
              <a:t>Weights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7554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Noise Shaping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9575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844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706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004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Neuronales Netzwerk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5293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0746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909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6279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937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9266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64861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97359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66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12155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2752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0784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7725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295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Insgesamt Zufrieden</a:t>
            </a:r>
          </a:p>
          <a:p>
            <a:r>
              <a:rPr lang="de-CH" dirty="0"/>
              <a:t>Alle ziele erreicht</a:t>
            </a:r>
          </a:p>
          <a:p>
            <a:r>
              <a:rPr lang="de-CH" dirty="0"/>
              <a:t>Hoffen sie auch zu überzeugen</a:t>
            </a:r>
          </a:p>
        </p:txBody>
      </p:sp>
    </p:spTree>
    <p:extLst>
      <p:ext uri="{BB962C8B-B14F-4D97-AF65-F5344CB8AC3E}">
        <p14:creationId xmlns:p14="http://schemas.microsoft.com/office/powerpoint/2010/main" val="16283326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61818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Um </a:t>
            </a:r>
            <a:r>
              <a:rPr lang="de-CH" dirty="0" err="1"/>
              <a:t>Direktivität</a:t>
            </a:r>
            <a:r>
              <a:rPr lang="de-CH" dirty="0"/>
              <a:t> zu </a:t>
            </a:r>
            <a:r>
              <a:rPr lang="de-CH" dirty="0" err="1"/>
              <a:t>berechen</a:t>
            </a:r>
            <a:endParaRPr lang="de-CH" dirty="0"/>
          </a:p>
          <a:p>
            <a:pPr lvl="1"/>
            <a:r>
              <a:rPr lang="de-CH" dirty="0"/>
              <a:t>Lautsprecher als Spalt </a:t>
            </a:r>
            <a:r>
              <a:rPr lang="de-CH" dirty="0" err="1"/>
              <a:t>modeliert</a:t>
            </a:r>
            <a:endParaRPr lang="de-CH" dirty="0"/>
          </a:p>
          <a:p>
            <a:pPr lvl="1"/>
            <a:r>
              <a:rPr lang="de-CH" dirty="0"/>
              <a:t>Akustischen </a:t>
            </a:r>
            <a:r>
              <a:rPr lang="de-CH"/>
              <a:t>Wellen </a:t>
            </a:r>
            <a:r>
              <a:rPr lang="de-CH" dirty="0"/>
              <a:t>gebrochen</a:t>
            </a:r>
          </a:p>
          <a:p>
            <a:pPr lvl="0"/>
            <a:r>
              <a:rPr lang="de-CH"/>
              <a:t>Huygenssche Brechung</a:t>
            </a:r>
          </a:p>
          <a:p>
            <a:pPr lvl="0"/>
            <a:r>
              <a:rPr lang="de-CH" dirty="0" err="1"/>
              <a:t>Direktivität</a:t>
            </a:r>
            <a:endParaRPr lang="de-CH" dirty="0"/>
          </a:p>
          <a:p>
            <a:pPr lvl="1"/>
            <a:r>
              <a:rPr lang="de-CH" dirty="0"/>
              <a:t>Bestimmt durch </a:t>
            </a:r>
            <a:r>
              <a:rPr lang="de-CH" dirty="0" err="1"/>
              <a:t>frequenz</a:t>
            </a:r>
            <a:r>
              <a:rPr lang="de-CH" dirty="0"/>
              <a:t> und Grösse </a:t>
            </a:r>
            <a:r>
              <a:rPr lang="de-CH"/>
              <a:t>des Lautsprechers</a:t>
            </a:r>
            <a:endParaRPr lang="de-CH" dirty="0"/>
          </a:p>
          <a:p>
            <a:pPr lvl="1"/>
            <a:r>
              <a:rPr lang="de-CH" dirty="0"/>
              <a:t>Höhere </a:t>
            </a:r>
            <a:r>
              <a:rPr lang="de-CH"/>
              <a:t>Frequenz </a:t>
            </a:r>
          </a:p>
          <a:p>
            <a:pPr lvl="0"/>
            <a:r>
              <a:rPr lang="de-CH" dirty="0"/>
              <a:t>Formel über Fourier-Transformation</a:t>
            </a:r>
          </a:p>
          <a:p>
            <a:pPr lvl="1"/>
            <a:r>
              <a:rPr lang="de-CH" dirty="0"/>
              <a:t>Ähnlichkeit </a:t>
            </a:r>
            <a:r>
              <a:rPr lang="de-CH" dirty="0" err="1"/>
              <a:t>Huygensche</a:t>
            </a:r>
            <a:r>
              <a:rPr lang="de-CH" dirty="0"/>
              <a:t> Brechung</a:t>
            </a:r>
          </a:p>
          <a:p>
            <a:pPr lvl="1"/>
            <a:r>
              <a:rPr lang="de-CH"/>
              <a:t>Spalt Rechteckpuls</a:t>
            </a:r>
            <a:endParaRPr lang="de-CH" dirty="0"/>
          </a:p>
          <a:p>
            <a:pPr lvl="0"/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667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Spaltbreite </a:t>
            </a:r>
            <a:r>
              <a:rPr lang="de-CH"/>
              <a:t>halbe Wellenlänge</a:t>
            </a:r>
          </a:p>
          <a:p>
            <a:r>
              <a:rPr lang="de-CH" dirty="0"/>
              <a:t>Maximale Amplitude</a:t>
            </a:r>
          </a:p>
          <a:p>
            <a:r>
              <a:rPr lang="de-CH" dirty="0"/>
              <a:t>Änderung der maximalen Amplitude </a:t>
            </a:r>
            <a:r>
              <a:rPr lang="de-CH"/>
              <a:t>über Winkel</a:t>
            </a:r>
          </a:p>
        </p:txBody>
      </p:sp>
    </p:spTree>
    <p:extLst>
      <p:ext uri="{BB962C8B-B14F-4D97-AF65-F5344CB8AC3E}">
        <p14:creationId xmlns:p14="http://schemas.microsoft.com/office/powerpoint/2010/main" val="58218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7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Spaltbreite zweifache Wellenlänge</a:t>
            </a:r>
          </a:p>
          <a:p>
            <a:r>
              <a:rPr lang="de-CH" dirty="0"/>
              <a:t>Maximale Amplitude</a:t>
            </a:r>
          </a:p>
          <a:p>
            <a:r>
              <a:rPr lang="de-CH" dirty="0"/>
              <a:t>Änderung der maximalen Amplitude über Winkel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2437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Schön und gut </a:t>
            </a:r>
          </a:p>
          <a:p>
            <a:pPr lvl="1"/>
            <a:r>
              <a:rPr lang="de-CH" dirty="0"/>
              <a:t>Höhere Frequenzen Höherer Ton ? </a:t>
            </a:r>
          </a:p>
        </p:txBody>
      </p:sp>
    </p:spTree>
    <p:extLst>
      <p:ext uri="{BB962C8B-B14F-4D97-AF65-F5344CB8AC3E}">
        <p14:creationId xmlns:p14="http://schemas.microsoft.com/office/powerpoint/2010/main" val="83234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userDrawn="1">
  <p:cSld name="001 Title">
    <p:bg>
      <p:bgPr>
        <a:solidFill>
          <a:schemeClr val="bg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28633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10000"/>
                  </a:schemeClr>
                </a:solidFill>
              </a:rPr>
              <a:t>Einführung</a:t>
            </a:r>
          </a:p>
        </p:txBody>
      </p:sp>
      <p:sp>
        <p:nvSpPr>
          <p:cNvPr id="114" name="Google Shape;43;p2">
            <a:extLst>
              <a:ext uri="{FF2B5EF4-FFF2-40B4-BE49-F238E27FC236}">
                <a16:creationId xmlns:a16="http://schemas.microsoft.com/office/drawing/2014/main" id="{F2C91937-60CD-480A-91BD-9E40E0BCB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131548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7000"/>
              <a:buFont typeface="Aldrich"/>
              <a:buNone/>
              <a:defRPr sz="2000" b="1">
                <a:solidFill>
                  <a:schemeClr val="tx2">
                    <a:lumMod val="50000"/>
                  </a:schemeClr>
                </a:solidFill>
                <a:latin typeface="DM Sans"/>
                <a:ea typeface="DM Sans"/>
                <a:cs typeface="DM Sans"/>
              </a:defRPr>
            </a:lvl1pPr>
            <a:lvl2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2pPr>
            <a:lvl3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3pPr>
            <a:lvl4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4pPr>
            <a:lvl5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5pPr>
            <a:lvl6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6pPr>
            <a:lvl7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7pPr>
            <a:lvl8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8pPr>
            <a:lvl9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9pPr>
          </a:lstStyle>
          <a:p>
            <a:pPr lvl="0"/>
            <a:r>
              <a:rPr lang="de-CH" dirty="0"/>
              <a:t>Einführung</a:t>
            </a:r>
          </a:p>
        </p:txBody>
      </p:sp>
      <p:sp>
        <p:nvSpPr>
          <p:cNvPr id="11" name="Google Shape;43;p2">
            <a:extLst>
              <a:ext uri="{FF2B5EF4-FFF2-40B4-BE49-F238E27FC236}">
                <a16:creationId xmlns:a16="http://schemas.microsoft.com/office/drawing/2014/main" id="{7A5DB863-81BC-457F-A2FF-E5BFB7BE85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77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234463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7000"/>
              <a:buFont typeface="Aldrich"/>
              <a:buNone/>
              <a:defRPr sz="2000" b="1">
                <a:solidFill>
                  <a:schemeClr val="tx2">
                    <a:lumMod val="10000"/>
                  </a:schemeClr>
                </a:solidFill>
                <a:latin typeface="DM Sans"/>
                <a:ea typeface="DM Sans"/>
                <a:cs typeface="DM Sans"/>
              </a:defRPr>
            </a:lvl1pPr>
            <a:lvl2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2pPr>
            <a:lvl3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3pPr>
            <a:lvl4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4pPr>
            <a:lvl5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5pPr>
            <a:lvl6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6pPr>
            <a:lvl7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7pPr>
            <a:lvl8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8pPr>
            <a:lvl9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9pPr>
          </a:lstStyle>
          <a:p>
            <a:pPr lvl="0"/>
            <a:r>
              <a:rPr lang="de-CH" dirty="0"/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1" name="Google Shape;43;p2">
            <a:extLst>
              <a:ext uri="{FF2B5EF4-FFF2-40B4-BE49-F238E27FC236}">
                <a16:creationId xmlns:a16="http://schemas.microsoft.com/office/drawing/2014/main" id="{D5EFD3CF-2C19-4732-872F-ACA3C905DD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7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3374609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1" name="Google Shape;43;p2">
            <a:extLst>
              <a:ext uri="{FF2B5EF4-FFF2-40B4-BE49-F238E27FC236}">
                <a16:creationId xmlns:a16="http://schemas.microsoft.com/office/drawing/2014/main" id="{696F9C4E-A16D-4F69-8BE6-A7A64125C8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1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4401173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1" name="Google Shape;43;p2">
            <a:extLst>
              <a:ext uri="{FF2B5EF4-FFF2-40B4-BE49-F238E27FC236}">
                <a16:creationId xmlns:a16="http://schemas.microsoft.com/office/drawing/2014/main" id="{146D6CDC-F4A4-4B35-8BCB-7410375FBB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74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5438137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1" name="Google Shape;43;p2">
            <a:extLst>
              <a:ext uri="{FF2B5EF4-FFF2-40B4-BE49-F238E27FC236}">
                <a16:creationId xmlns:a16="http://schemas.microsoft.com/office/drawing/2014/main" id="{FED8A9D5-ACE6-4023-BFC2-888A30C96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46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1.png"/><Relationship Id="rId5" Type="http://schemas.openxmlformats.org/officeDocument/2006/relationships/image" Target="../media/image48.emf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jpg"/><Relationship Id="rId4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11" Type="http://schemas.openxmlformats.org/officeDocument/2006/relationships/image" Target="../media/image80.png"/><Relationship Id="rId5" Type="http://schemas.openxmlformats.org/officeDocument/2006/relationships/image" Target="../media/image68.png"/><Relationship Id="rId10" Type="http://schemas.openxmlformats.org/officeDocument/2006/relationships/image" Target="../media/image79.svg"/><Relationship Id="rId4" Type="http://schemas.openxmlformats.org/officeDocument/2006/relationships/image" Target="../media/image67.sv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">
            <a:hlinkClick r:id="" action="ppaction://media"/>
            <a:extLst>
              <a:ext uri="{FF2B5EF4-FFF2-40B4-BE49-F238E27FC236}">
                <a16:creationId xmlns:a16="http://schemas.microsoft.com/office/drawing/2014/main" id="{F0923E12-C902-4B86-89D1-958442D2A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11BAD61D-9B79-4AB0-A7BE-67C52B8B3943}"/>
              </a:ext>
            </a:extLst>
          </p:cNvPr>
          <p:cNvSpPr/>
          <p:nvPr/>
        </p:nvSpPr>
        <p:spPr>
          <a:xfrm>
            <a:off x="1631950" y="0"/>
            <a:ext cx="10560050" cy="6858000"/>
          </a:xfrm>
          <a:prstGeom prst="rect">
            <a:avLst/>
          </a:prstGeom>
          <a:gradFill>
            <a:gsLst>
              <a:gs pos="0">
                <a:srgbClr val="010101"/>
              </a:gs>
              <a:gs pos="50000">
                <a:srgbClr val="292929">
                  <a:lumMod val="70000"/>
                </a:srgbClr>
              </a:gs>
              <a:gs pos="100000">
                <a:srgbClr val="010101">
                  <a:lumMod val="10000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3D47C3D-ADE1-4E61-A409-0C54B5D44EC3}"/>
              </a:ext>
            </a:extLst>
          </p:cNvPr>
          <p:cNvSpPr txBox="1">
            <a:spLocks/>
          </p:cNvSpPr>
          <p:nvPr/>
        </p:nvSpPr>
        <p:spPr>
          <a:xfrm>
            <a:off x="1905000" y="2813843"/>
            <a:ext cx="9982200" cy="123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sz="6000" dirty="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rPr>
              <a:t>Sound from Ultrasound</a:t>
            </a:r>
          </a:p>
        </p:txBody>
      </p:sp>
    </p:spTree>
    <p:extLst>
      <p:ext uri="{BB962C8B-B14F-4D97-AF65-F5344CB8AC3E}">
        <p14:creationId xmlns:p14="http://schemas.microsoft.com/office/powerpoint/2010/main" val="228723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97B72-7AC1-4C9E-8FFE-71BA24FD2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Demodulation in der Luft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48E8F82-7C78-4D77-8BEB-5B2541D8FBAE}"/>
                  </a:ext>
                </a:extLst>
              </p:cNvPr>
              <p:cNvSpPr txBox="1"/>
              <p:nvPr/>
            </p:nvSpPr>
            <p:spPr>
              <a:xfrm>
                <a:off x="7143750" y="1645502"/>
                <a:ext cx="3035300" cy="764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CH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de-CH" sz="2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CH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CH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CH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CH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de-CH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de-CH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48E8F82-7C78-4D77-8BEB-5B2541D8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0" y="1645502"/>
                <a:ext cx="3035300" cy="764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1">
            <a:extLst>
              <a:ext uri="{FF2B5EF4-FFF2-40B4-BE49-F238E27FC236}">
                <a16:creationId xmlns:a16="http://schemas.microsoft.com/office/drawing/2014/main" id="{481694FF-4209-4A99-8B8A-1C21450C3308}"/>
              </a:ext>
            </a:extLst>
          </p:cNvPr>
          <p:cNvSpPr txBox="1">
            <a:spLocks/>
          </p:cNvSpPr>
          <p:nvPr/>
        </p:nvSpPr>
        <p:spPr>
          <a:xfrm>
            <a:off x="3068636" y="1759456"/>
            <a:ext cx="4504989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de-CH" sz="2800" dirty="0">
                <a:solidFill>
                  <a:schemeClr val="tx1"/>
                </a:solidFill>
              </a:rPr>
              <a:t>Demodulation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EE48FEC-B604-4594-8545-62FF2ABAF0E6}"/>
                  </a:ext>
                </a:extLst>
              </p:cNvPr>
              <p:cNvSpPr txBox="1"/>
              <p:nvPr/>
            </p:nvSpPr>
            <p:spPr>
              <a:xfrm>
                <a:off x="6604000" y="4552317"/>
                <a:ext cx="4114800" cy="120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de-CH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CH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CH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CH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de-CH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de-CH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de-CH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de-CH" sz="24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CH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de-CH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CH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  <m:r>
                            <a:rPr lang="de-CH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de-CH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EE48FEC-B604-4594-8545-62FF2ABAF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4552317"/>
                <a:ext cx="4114800" cy="120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el 1">
            <a:extLst>
              <a:ext uri="{FF2B5EF4-FFF2-40B4-BE49-F238E27FC236}">
                <a16:creationId xmlns:a16="http://schemas.microsoft.com/office/drawing/2014/main" id="{552D7E81-6908-4E5C-B42A-2656BCF331C3}"/>
              </a:ext>
            </a:extLst>
          </p:cNvPr>
          <p:cNvSpPr txBox="1">
            <a:spLocks/>
          </p:cNvSpPr>
          <p:nvPr/>
        </p:nvSpPr>
        <p:spPr>
          <a:xfrm>
            <a:off x="3068636" y="4796620"/>
            <a:ext cx="4504989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de-CH" sz="2800" dirty="0">
                <a:solidFill>
                  <a:schemeClr val="tx1"/>
                </a:solidFill>
              </a:rPr>
              <a:t>Ideale Umhüllende</a:t>
            </a:r>
          </a:p>
        </p:txBody>
      </p:sp>
      <p:sp>
        <p:nvSpPr>
          <p:cNvPr id="10" name="Google Shape;742;p22">
            <a:extLst>
              <a:ext uri="{FF2B5EF4-FFF2-40B4-BE49-F238E27FC236}">
                <a16:creationId xmlns:a16="http://schemas.microsoft.com/office/drawing/2014/main" id="{6B79D0A2-C29A-4E37-B963-165EDE203716}"/>
              </a:ext>
            </a:extLst>
          </p:cNvPr>
          <p:cNvSpPr/>
          <p:nvPr/>
        </p:nvSpPr>
        <p:spPr>
          <a:xfrm>
            <a:off x="3068637" y="3172881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743;p22">
            <a:extLst>
              <a:ext uri="{FF2B5EF4-FFF2-40B4-BE49-F238E27FC236}">
                <a16:creationId xmlns:a16="http://schemas.microsoft.com/office/drawing/2014/main" id="{4C37938B-4A45-4847-97CE-B39D6971EDB5}"/>
              </a:ext>
            </a:extLst>
          </p:cNvPr>
          <p:cNvSpPr txBox="1">
            <a:spLocks/>
          </p:cNvSpPr>
          <p:nvPr/>
        </p:nvSpPr>
        <p:spPr>
          <a:xfrm>
            <a:off x="3068637" y="3172881"/>
            <a:ext cx="74771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3200" dirty="0"/>
              <a:t>Zweite Ableitung führt zu Hochpass</a:t>
            </a:r>
          </a:p>
        </p:txBody>
      </p:sp>
    </p:spTree>
    <p:extLst>
      <p:ext uri="{BB962C8B-B14F-4D97-AF65-F5344CB8AC3E}">
        <p14:creationId xmlns:p14="http://schemas.microsoft.com/office/powerpoint/2010/main" val="32676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0377C-1F82-40A7-9311-A337686E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/>
              <a:t>Amplituden </a:t>
            </a:r>
            <a:r>
              <a:rPr lang="de-CH" dirty="0"/>
              <a:t>Modulation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1EC9AF-11F2-4A0D-A4E8-8B2F0E3F6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61677" y="3178026"/>
            <a:ext cx="7137401" cy="2129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6AB9719-0FEB-49E1-A04F-915E2AE18A93}"/>
                  </a:ext>
                </a:extLst>
              </p:cNvPr>
              <p:cNvSpPr txBox="1"/>
              <p:nvPr/>
            </p:nvSpPr>
            <p:spPr>
              <a:xfrm>
                <a:off x="6017628" y="1351845"/>
                <a:ext cx="3981450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𝑚𝑓</m:t>
                          </m:r>
                          <m:d>
                            <m:dPr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sz="2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6AB9719-0FEB-49E1-A04F-915E2AE18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628" y="1351845"/>
                <a:ext cx="3981450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B70FE3E8-5726-4DCF-BDAF-16D394EFFCAA}"/>
              </a:ext>
            </a:extLst>
          </p:cNvPr>
          <p:cNvSpPr txBox="1">
            <a:spLocks/>
          </p:cNvSpPr>
          <p:nvPr/>
        </p:nvSpPr>
        <p:spPr>
          <a:xfrm>
            <a:off x="3068635" y="1429256"/>
            <a:ext cx="4504989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de-CH" sz="2800" dirty="0">
                <a:solidFill>
                  <a:schemeClr val="tx1"/>
                </a:solidFill>
              </a:rPr>
              <a:t>Umhüllende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EBFA2A1-7D54-4D19-8A84-140CFE3C9E47}"/>
                  </a:ext>
                </a:extLst>
              </p:cNvPr>
              <p:cNvSpPr txBox="1"/>
              <p:nvPr/>
            </p:nvSpPr>
            <p:spPr>
              <a:xfrm>
                <a:off x="6231523" y="2240584"/>
                <a:ext cx="4368391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𝑚𝑓</m:t>
                      </m:r>
                      <m:d>
                        <m:d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EBFA2A1-7D54-4D19-8A84-140CFE3C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23" y="2240584"/>
                <a:ext cx="4368391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el 1">
            <a:extLst>
              <a:ext uri="{FF2B5EF4-FFF2-40B4-BE49-F238E27FC236}">
                <a16:creationId xmlns:a16="http://schemas.microsoft.com/office/drawing/2014/main" id="{F90FC3BE-6C31-421C-B506-30A6F750E60D}"/>
              </a:ext>
            </a:extLst>
          </p:cNvPr>
          <p:cNvSpPr txBox="1">
            <a:spLocks/>
          </p:cNvSpPr>
          <p:nvPr/>
        </p:nvSpPr>
        <p:spPr>
          <a:xfrm>
            <a:off x="3090148" y="2393336"/>
            <a:ext cx="4504989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de-CH" sz="2800" dirty="0">
                <a:solidFill>
                  <a:schemeClr val="tx1"/>
                </a:solidFill>
              </a:rPr>
              <a:t>Hörbares Signal</a:t>
            </a:r>
          </a:p>
        </p:txBody>
      </p:sp>
    </p:spTree>
    <p:extLst>
      <p:ext uri="{BB962C8B-B14F-4D97-AF65-F5344CB8AC3E}">
        <p14:creationId xmlns:p14="http://schemas.microsoft.com/office/powerpoint/2010/main" val="39028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ABDCB56-F60E-4F47-AD01-E986729D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61718" y="3180136"/>
            <a:ext cx="7137401" cy="34535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20377C-1F82-40A7-9311-A337686E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 err="1"/>
              <a:t>Modified</a:t>
            </a:r>
            <a:r>
              <a:rPr lang="de-CH" dirty="0"/>
              <a:t> AM</a:t>
            </a:r>
          </a:p>
        </p:txBody>
      </p:sp>
      <p:sp>
        <p:nvSpPr>
          <p:cNvPr id="5" name="Google Shape;742;p22">
            <a:extLst>
              <a:ext uri="{FF2B5EF4-FFF2-40B4-BE49-F238E27FC236}">
                <a16:creationId xmlns:a16="http://schemas.microsoft.com/office/drawing/2014/main" id="{5011D91C-75E3-4AA7-9A71-D4B42D89A671}"/>
              </a:ext>
            </a:extLst>
          </p:cNvPr>
          <p:cNvSpPr/>
          <p:nvPr/>
        </p:nvSpPr>
        <p:spPr>
          <a:xfrm>
            <a:off x="3108661" y="1325559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43;p22">
            <a:extLst>
              <a:ext uri="{FF2B5EF4-FFF2-40B4-BE49-F238E27FC236}">
                <a16:creationId xmlns:a16="http://schemas.microsoft.com/office/drawing/2014/main" id="{E1FCBB04-D4D4-462D-BDAC-38AC258B2F36}"/>
              </a:ext>
            </a:extLst>
          </p:cNvPr>
          <p:cNvSpPr txBox="1">
            <a:spLocks/>
          </p:cNvSpPr>
          <p:nvPr/>
        </p:nvSpPr>
        <p:spPr>
          <a:xfrm>
            <a:off x="3108661" y="1325559"/>
            <a:ext cx="74771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3200" dirty="0"/>
              <a:t>Ähnlicher Aufbau wie QAM</a:t>
            </a:r>
          </a:p>
        </p:txBody>
      </p:sp>
      <p:sp>
        <p:nvSpPr>
          <p:cNvPr id="9" name="Google Shape;742;p22">
            <a:extLst>
              <a:ext uri="{FF2B5EF4-FFF2-40B4-BE49-F238E27FC236}">
                <a16:creationId xmlns:a16="http://schemas.microsoft.com/office/drawing/2014/main" id="{7DDEEDF6-291B-46E9-B160-C0C0C46C6162}"/>
              </a:ext>
            </a:extLst>
          </p:cNvPr>
          <p:cNvSpPr/>
          <p:nvPr/>
        </p:nvSpPr>
        <p:spPr>
          <a:xfrm>
            <a:off x="3108661" y="2316347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43;p22">
            <a:extLst>
              <a:ext uri="{FF2B5EF4-FFF2-40B4-BE49-F238E27FC236}">
                <a16:creationId xmlns:a16="http://schemas.microsoft.com/office/drawing/2014/main" id="{DD2B800E-2924-448C-B526-EC950E7EF47C}"/>
              </a:ext>
            </a:extLst>
          </p:cNvPr>
          <p:cNvSpPr txBox="1">
            <a:spLocks/>
          </p:cNvSpPr>
          <p:nvPr/>
        </p:nvSpPr>
        <p:spPr>
          <a:xfrm>
            <a:off x="3108661" y="2316347"/>
            <a:ext cx="74771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3200" dirty="0" err="1"/>
              <a:t>Störterm</a:t>
            </a:r>
            <a:r>
              <a:rPr lang="de-CH" sz="3200" dirty="0"/>
              <a:t>-Unterdrückung</a:t>
            </a:r>
          </a:p>
        </p:txBody>
      </p:sp>
    </p:spTree>
    <p:extLst>
      <p:ext uri="{BB962C8B-B14F-4D97-AF65-F5344CB8AC3E}">
        <p14:creationId xmlns:p14="http://schemas.microsoft.com/office/powerpoint/2010/main" val="33361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E01FD-769A-4DBD-A29C-112EAEDB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Piezoelektrischer Ultraschall-</a:t>
            </a:r>
            <a:r>
              <a:rPr lang="de-CH" dirty="0" err="1"/>
              <a:t>Transducer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1205BB-CF29-4289-A78B-41056430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250" y="2340062"/>
            <a:ext cx="5028864" cy="4241053"/>
          </a:xfrm>
          <a:prstGeom prst="rect">
            <a:avLst/>
          </a:prstGeom>
        </p:spPr>
      </p:pic>
      <p:sp>
        <p:nvSpPr>
          <p:cNvPr id="5" name="Google Shape;742;p22">
            <a:extLst>
              <a:ext uri="{FF2B5EF4-FFF2-40B4-BE49-F238E27FC236}">
                <a16:creationId xmlns:a16="http://schemas.microsoft.com/office/drawing/2014/main" id="{EE76D158-F8A7-4366-9FF3-B03E3B002103}"/>
              </a:ext>
            </a:extLst>
          </p:cNvPr>
          <p:cNvSpPr/>
          <p:nvPr/>
        </p:nvSpPr>
        <p:spPr>
          <a:xfrm>
            <a:off x="1870753" y="2862590"/>
            <a:ext cx="4225247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743;p22">
            <a:extLst>
              <a:ext uri="{FF2B5EF4-FFF2-40B4-BE49-F238E27FC236}">
                <a16:creationId xmlns:a16="http://schemas.microsoft.com/office/drawing/2014/main" id="{3EB35A1F-1B29-4AAC-B555-75511CC712B7}"/>
              </a:ext>
            </a:extLst>
          </p:cNvPr>
          <p:cNvSpPr txBox="1">
            <a:spLocks/>
          </p:cNvSpPr>
          <p:nvPr/>
        </p:nvSpPr>
        <p:spPr>
          <a:xfrm>
            <a:off x="1870753" y="2862589"/>
            <a:ext cx="4225247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 err="1"/>
              <a:t>Hohe</a:t>
            </a:r>
            <a:r>
              <a:rPr lang="en-US" sz="3200" dirty="0"/>
              <a:t> </a:t>
            </a:r>
            <a:r>
              <a:rPr lang="en-US" sz="3200" dirty="0" err="1"/>
              <a:t>Güte</a:t>
            </a:r>
            <a:endParaRPr lang="en-US" sz="3200" dirty="0"/>
          </a:p>
        </p:txBody>
      </p:sp>
      <p:sp>
        <p:nvSpPr>
          <p:cNvPr id="8" name="Google Shape;742;p22">
            <a:extLst>
              <a:ext uri="{FF2B5EF4-FFF2-40B4-BE49-F238E27FC236}">
                <a16:creationId xmlns:a16="http://schemas.microsoft.com/office/drawing/2014/main" id="{ADAF73F5-B564-4C97-852B-391E7E74D8B1}"/>
              </a:ext>
            </a:extLst>
          </p:cNvPr>
          <p:cNvSpPr/>
          <p:nvPr/>
        </p:nvSpPr>
        <p:spPr>
          <a:xfrm>
            <a:off x="1870753" y="3913915"/>
            <a:ext cx="4225247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" name="Google Shape;742;p22">
            <a:extLst>
              <a:ext uri="{FF2B5EF4-FFF2-40B4-BE49-F238E27FC236}">
                <a16:creationId xmlns:a16="http://schemas.microsoft.com/office/drawing/2014/main" id="{D68E0A7E-8806-4AFD-9F00-E8D1DEBFF78A}"/>
              </a:ext>
            </a:extLst>
          </p:cNvPr>
          <p:cNvSpPr/>
          <p:nvPr/>
        </p:nvSpPr>
        <p:spPr>
          <a:xfrm>
            <a:off x="1870753" y="4965240"/>
            <a:ext cx="4225247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743;p22">
            <a:extLst>
              <a:ext uri="{FF2B5EF4-FFF2-40B4-BE49-F238E27FC236}">
                <a16:creationId xmlns:a16="http://schemas.microsoft.com/office/drawing/2014/main" id="{F8F5F4C3-83ED-4927-8784-16FA9FD6D542}"/>
              </a:ext>
            </a:extLst>
          </p:cNvPr>
          <p:cNvSpPr txBox="1">
            <a:spLocks/>
          </p:cNvSpPr>
          <p:nvPr/>
        </p:nvSpPr>
        <p:spPr>
          <a:xfrm>
            <a:off x="1870753" y="4965240"/>
            <a:ext cx="4225247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Schmale </a:t>
            </a:r>
            <a:r>
              <a:rPr lang="en-US" sz="3200" dirty="0" err="1"/>
              <a:t>Bandbreite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23C1337-5F1C-4447-9E53-7728EA3DB853}"/>
                  </a:ext>
                </a:extLst>
              </p:cNvPr>
              <p:cNvSpPr txBox="1"/>
              <p:nvPr/>
            </p:nvSpPr>
            <p:spPr>
              <a:xfrm>
                <a:off x="1870754" y="3875814"/>
                <a:ext cx="422524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ar-AE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ar-AE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ar-AE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ar-AE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23C1337-5F1C-4447-9E53-7728EA3DB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54" y="3875814"/>
                <a:ext cx="422524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07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27D34E5-14A7-4510-BA96-73E63CF3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Vorteile von Arrays</a:t>
            </a:r>
          </a:p>
        </p:txBody>
      </p:sp>
      <p:sp>
        <p:nvSpPr>
          <p:cNvPr id="11" name="Google Shape;742;p22">
            <a:extLst>
              <a:ext uri="{FF2B5EF4-FFF2-40B4-BE49-F238E27FC236}">
                <a16:creationId xmlns:a16="http://schemas.microsoft.com/office/drawing/2014/main" id="{63C03433-86F1-496C-88FA-BBCE652F0799}"/>
              </a:ext>
            </a:extLst>
          </p:cNvPr>
          <p:cNvSpPr/>
          <p:nvPr/>
        </p:nvSpPr>
        <p:spPr>
          <a:xfrm>
            <a:off x="3064593" y="3337303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743;p22">
            <a:extLst>
              <a:ext uri="{FF2B5EF4-FFF2-40B4-BE49-F238E27FC236}">
                <a16:creationId xmlns:a16="http://schemas.microsoft.com/office/drawing/2014/main" id="{E60BABC9-9C8A-4492-AB8D-75656F2C4A84}"/>
              </a:ext>
            </a:extLst>
          </p:cNvPr>
          <p:cNvSpPr txBox="1">
            <a:spLocks/>
          </p:cNvSpPr>
          <p:nvPr/>
        </p:nvSpPr>
        <p:spPr>
          <a:xfrm>
            <a:off x="3064593" y="3337303"/>
            <a:ext cx="74771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3200" dirty="0"/>
              <a:t>Verstärkung der Richtcharakteristik</a:t>
            </a:r>
          </a:p>
        </p:txBody>
      </p:sp>
      <p:sp>
        <p:nvSpPr>
          <p:cNvPr id="13" name="Google Shape;742;p22">
            <a:extLst>
              <a:ext uri="{FF2B5EF4-FFF2-40B4-BE49-F238E27FC236}">
                <a16:creationId xmlns:a16="http://schemas.microsoft.com/office/drawing/2014/main" id="{84415717-BD9C-4EEB-8229-24976D83AD1F}"/>
              </a:ext>
            </a:extLst>
          </p:cNvPr>
          <p:cNvSpPr/>
          <p:nvPr/>
        </p:nvSpPr>
        <p:spPr>
          <a:xfrm>
            <a:off x="3064593" y="2164309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743;p22">
            <a:extLst>
              <a:ext uri="{FF2B5EF4-FFF2-40B4-BE49-F238E27FC236}">
                <a16:creationId xmlns:a16="http://schemas.microsoft.com/office/drawing/2014/main" id="{C096C3D1-7526-42E5-B536-5F74912D76D9}"/>
              </a:ext>
            </a:extLst>
          </p:cNvPr>
          <p:cNvSpPr txBox="1">
            <a:spLocks/>
          </p:cNvSpPr>
          <p:nvPr/>
        </p:nvSpPr>
        <p:spPr>
          <a:xfrm>
            <a:off x="3064593" y="2164309"/>
            <a:ext cx="74771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3200" dirty="0"/>
              <a:t>Höherer Schalldruck</a:t>
            </a:r>
          </a:p>
        </p:txBody>
      </p:sp>
      <p:sp>
        <p:nvSpPr>
          <p:cNvPr id="16" name="Google Shape;742;p22">
            <a:extLst>
              <a:ext uri="{FF2B5EF4-FFF2-40B4-BE49-F238E27FC236}">
                <a16:creationId xmlns:a16="http://schemas.microsoft.com/office/drawing/2014/main" id="{46FB4801-1F2C-462B-90F3-C8B8F7083686}"/>
              </a:ext>
            </a:extLst>
          </p:cNvPr>
          <p:cNvSpPr/>
          <p:nvPr/>
        </p:nvSpPr>
        <p:spPr>
          <a:xfrm>
            <a:off x="3064593" y="4510297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743;p22">
            <a:extLst>
              <a:ext uri="{FF2B5EF4-FFF2-40B4-BE49-F238E27FC236}">
                <a16:creationId xmlns:a16="http://schemas.microsoft.com/office/drawing/2014/main" id="{868B4385-BF4B-4DC4-875D-B304DED4DF06}"/>
              </a:ext>
            </a:extLst>
          </p:cNvPr>
          <p:cNvSpPr txBox="1">
            <a:spLocks/>
          </p:cNvSpPr>
          <p:nvPr/>
        </p:nvSpPr>
        <p:spPr>
          <a:xfrm>
            <a:off x="3064593" y="4510297"/>
            <a:ext cx="74771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3200" dirty="0"/>
              <a:t>Ermöglicht </a:t>
            </a:r>
            <a:r>
              <a:rPr lang="de-CH" sz="3200" dirty="0" err="1"/>
              <a:t>Beamforming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299933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87E76F3-1290-49C0-B410-C22B1564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Richtcharakteristik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BCADFAE-114D-4CF8-8E50-BF5F96B24EA5}"/>
              </a:ext>
            </a:extLst>
          </p:cNvPr>
          <p:cNvGrpSpPr/>
          <p:nvPr/>
        </p:nvGrpSpPr>
        <p:grpSpPr>
          <a:xfrm>
            <a:off x="7585905" y="1185859"/>
            <a:ext cx="4179296" cy="5437482"/>
            <a:chOff x="7769041" y="348703"/>
            <a:chExt cx="5108472" cy="660387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BF01B5-63AF-4691-BA46-EA42F82F8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2561" y="348703"/>
              <a:ext cx="3664952" cy="6050424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5312DD8-137C-43FB-A0E6-6DE5DC331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5400000">
              <a:off x="5549172" y="2914861"/>
              <a:ext cx="6257583" cy="1817845"/>
            </a:xfrm>
            <a:prstGeom prst="rect">
              <a:avLst/>
            </a:prstGeom>
          </p:spPr>
        </p:pic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49C89B46-842D-48FD-B37A-2B9BEAFC4FCA}"/>
              </a:ext>
            </a:extLst>
          </p:cNvPr>
          <p:cNvSpPr txBox="1">
            <a:spLocks/>
          </p:cNvSpPr>
          <p:nvPr/>
        </p:nvSpPr>
        <p:spPr>
          <a:xfrm>
            <a:off x="2251994" y="2065278"/>
            <a:ext cx="4504989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sz="2800">
                <a:solidFill>
                  <a:schemeClr val="tx1"/>
                </a:solidFill>
              </a:rPr>
              <a:t>Richtcharakteristik</a:t>
            </a:r>
            <a:endParaRPr lang="de-CH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3C04F25-376E-41D6-9081-09FFC4DDD703}"/>
                  </a:ext>
                </a:extLst>
              </p:cNvPr>
              <p:cNvSpPr txBox="1"/>
              <p:nvPr/>
            </p:nvSpPr>
            <p:spPr>
              <a:xfrm>
                <a:off x="2414841" y="3272848"/>
                <a:ext cx="4179297" cy="1548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sz="2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CH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de-D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3C04F25-376E-41D6-9081-09FFC4DD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841" y="3272848"/>
                <a:ext cx="4179297" cy="1548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54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7DCBD-EC4D-4F54-A3F6-BA6C7782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Richtcharakteristik M = 5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AD3F98-9CC5-4A24-BC89-7534918C2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898" t="9861" r="16435" b="10556"/>
          <a:stretch/>
        </p:blipFill>
        <p:spPr>
          <a:xfrm rot="16200000">
            <a:off x="4772817" y="-907557"/>
            <a:ext cx="4513266" cy="89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8_chann">
            <a:hlinkClick r:id="" action="ppaction://media"/>
            <a:extLst>
              <a:ext uri="{FF2B5EF4-FFF2-40B4-BE49-F238E27FC236}">
                <a16:creationId xmlns:a16="http://schemas.microsoft.com/office/drawing/2014/main" id="{A988DEE8-1BF6-4EB7-B6E7-A039DA291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020" t="11617" r="16397" b="12273"/>
          <a:stretch/>
        </p:blipFill>
        <p:spPr>
          <a:xfrm rot="16200000">
            <a:off x="4839491" y="-785898"/>
            <a:ext cx="4379917" cy="86028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E7DCBD-EC4D-4F54-A3F6-BA6C7782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Richtcharakteristik</a:t>
            </a:r>
          </a:p>
        </p:txBody>
      </p:sp>
    </p:spTree>
    <p:extLst>
      <p:ext uri="{BB962C8B-B14F-4D97-AF65-F5344CB8AC3E}">
        <p14:creationId xmlns:p14="http://schemas.microsoft.com/office/powerpoint/2010/main" val="266839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219AA-CD50-4B66-B170-822D7BB7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 err="1"/>
              <a:t>Dolph-Chebyshev</a:t>
            </a:r>
            <a:r>
              <a:rPr lang="de-CH" dirty="0"/>
              <a:t> </a:t>
            </a:r>
            <a:r>
              <a:rPr lang="de-CH" dirty="0" err="1"/>
              <a:t>Window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150A25-E6F9-4CAC-8D6C-00A5794AF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5506" y="1319213"/>
            <a:ext cx="3215097" cy="26894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83044E-087B-450F-8F13-296224E9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687" y="4084088"/>
            <a:ext cx="3521714" cy="27157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2F0199D-7211-4253-9DDB-772B0FA596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5506" y="4034962"/>
            <a:ext cx="3215097" cy="26894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6DB2C4-6E6B-4A3C-A666-B0DC366EC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90687" y="1319213"/>
            <a:ext cx="3521714" cy="27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A383025-0271-4E24-86A3-7177007053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101"/>
              </a:gs>
              <a:gs pos="50000">
                <a:srgbClr val="292929">
                  <a:lumMod val="70000"/>
                </a:srgbClr>
              </a:gs>
              <a:gs pos="100000">
                <a:srgbClr val="010101">
                  <a:lumMod val="10000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1CF961A-50E3-411D-B28E-82D44882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13700"/>
            <a:ext cx="11360700" cy="1230600"/>
          </a:xfr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-CH" sz="6000" dirty="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  <a:sym typeface="Arial"/>
              </a:rPr>
              <a:t>Audio-Beamformer</a:t>
            </a:r>
          </a:p>
        </p:txBody>
      </p:sp>
      <p:pic>
        <p:nvPicPr>
          <p:cNvPr id="6" name="Grafik 5" descr="Ein Bild, das Text, ClipArt, Vektorgrafiken enthält.&#10;&#10;Automatisch generierte Beschreibung">
            <a:extLst>
              <a:ext uri="{FF2B5EF4-FFF2-40B4-BE49-F238E27FC236}">
                <a16:creationId xmlns:a16="http://schemas.microsoft.com/office/drawing/2014/main" id="{63B9CF52-C365-4DEF-BD29-7D6B457C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51" y="571120"/>
            <a:ext cx="1528249" cy="679523"/>
          </a:xfrm>
          <a:prstGeom prst="rect">
            <a:avLst/>
          </a:prstGeom>
        </p:spPr>
      </p:pic>
      <p:pic>
        <p:nvPicPr>
          <p:cNvPr id="8" name="Grafik 7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FE924578-2103-4E4B-B5DB-8468860E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669" y="571120"/>
            <a:ext cx="1861480" cy="679523"/>
          </a:xfrm>
          <a:prstGeom prst="rect">
            <a:avLst/>
          </a:prstGeom>
        </p:spPr>
      </p:pic>
      <p:sp>
        <p:nvSpPr>
          <p:cNvPr id="9" name="Google Shape;743;p22">
            <a:extLst>
              <a:ext uri="{FF2B5EF4-FFF2-40B4-BE49-F238E27FC236}">
                <a16:creationId xmlns:a16="http://schemas.microsoft.com/office/drawing/2014/main" id="{B1E919CF-0A77-4138-9775-986EBC7A6557}"/>
              </a:ext>
            </a:extLst>
          </p:cNvPr>
          <p:cNvSpPr txBox="1">
            <a:spLocks/>
          </p:cNvSpPr>
          <p:nvPr/>
        </p:nvSpPr>
        <p:spPr>
          <a:xfrm>
            <a:off x="527050" y="5651480"/>
            <a:ext cx="39211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Thierry Schwaller</a:t>
            </a:r>
          </a:p>
        </p:txBody>
      </p:sp>
      <p:sp>
        <p:nvSpPr>
          <p:cNvPr id="10" name="Google Shape;743;p22">
            <a:extLst>
              <a:ext uri="{FF2B5EF4-FFF2-40B4-BE49-F238E27FC236}">
                <a16:creationId xmlns:a16="http://schemas.microsoft.com/office/drawing/2014/main" id="{C40C3167-ACF5-4C06-A5EA-57328405AD7F}"/>
              </a:ext>
            </a:extLst>
          </p:cNvPr>
          <p:cNvSpPr txBox="1">
            <a:spLocks/>
          </p:cNvSpPr>
          <p:nvPr/>
        </p:nvSpPr>
        <p:spPr>
          <a:xfrm>
            <a:off x="5854700" y="5651480"/>
            <a:ext cx="5541449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Florian Baumgartner</a:t>
            </a:r>
          </a:p>
        </p:txBody>
      </p:sp>
    </p:spTree>
    <p:extLst>
      <p:ext uri="{BB962C8B-B14F-4D97-AF65-F5344CB8AC3E}">
        <p14:creationId xmlns:p14="http://schemas.microsoft.com/office/powerpoint/2010/main" val="309727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C5E88-9217-4715-B29D-AF443467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 err="1"/>
              <a:t>Beamsteering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7F3FEA-0D26-4FCD-BFCC-EF9ACF6F93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672"/>
          <a:stretch/>
        </p:blipFill>
        <p:spPr>
          <a:xfrm>
            <a:off x="3721615" y="3031821"/>
            <a:ext cx="6251215" cy="3793128"/>
          </a:xfrm>
          <a:prstGeom prst="rect">
            <a:avLst/>
          </a:prstGeom>
        </p:spPr>
      </p:pic>
      <p:sp>
        <p:nvSpPr>
          <p:cNvPr id="6" name="Google Shape;742;p22">
            <a:extLst>
              <a:ext uri="{FF2B5EF4-FFF2-40B4-BE49-F238E27FC236}">
                <a16:creationId xmlns:a16="http://schemas.microsoft.com/office/drawing/2014/main" id="{3E7378D8-3E82-4185-9326-6AC071B2EE53}"/>
              </a:ext>
            </a:extLst>
          </p:cNvPr>
          <p:cNvSpPr/>
          <p:nvPr/>
        </p:nvSpPr>
        <p:spPr>
          <a:xfrm>
            <a:off x="3108661" y="1270474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43;p22">
            <a:extLst>
              <a:ext uri="{FF2B5EF4-FFF2-40B4-BE49-F238E27FC236}">
                <a16:creationId xmlns:a16="http://schemas.microsoft.com/office/drawing/2014/main" id="{5E55FA68-FCCC-4075-A4C9-6424B5A29E41}"/>
              </a:ext>
            </a:extLst>
          </p:cNvPr>
          <p:cNvSpPr txBox="1">
            <a:spLocks/>
          </p:cNvSpPr>
          <p:nvPr/>
        </p:nvSpPr>
        <p:spPr>
          <a:xfrm>
            <a:off x="3108661" y="1270474"/>
            <a:ext cx="74771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3200" dirty="0"/>
              <a:t>Unterschiedliche Verzögerungen</a:t>
            </a:r>
          </a:p>
        </p:txBody>
      </p:sp>
      <p:sp>
        <p:nvSpPr>
          <p:cNvPr id="8" name="Google Shape;742;p22">
            <a:extLst>
              <a:ext uri="{FF2B5EF4-FFF2-40B4-BE49-F238E27FC236}">
                <a16:creationId xmlns:a16="http://schemas.microsoft.com/office/drawing/2014/main" id="{2519ADF2-2AE0-4518-8186-E82F1B0195D2}"/>
              </a:ext>
            </a:extLst>
          </p:cNvPr>
          <p:cNvSpPr/>
          <p:nvPr/>
        </p:nvSpPr>
        <p:spPr>
          <a:xfrm>
            <a:off x="3108661" y="2261262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743;p22">
            <a:extLst>
              <a:ext uri="{FF2B5EF4-FFF2-40B4-BE49-F238E27FC236}">
                <a16:creationId xmlns:a16="http://schemas.microsoft.com/office/drawing/2014/main" id="{21AE3E31-8231-46F1-B3A8-F641F6D5D0DE}"/>
              </a:ext>
            </a:extLst>
          </p:cNvPr>
          <p:cNvSpPr txBox="1">
            <a:spLocks/>
          </p:cNvSpPr>
          <p:nvPr/>
        </p:nvSpPr>
        <p:spPr>
          <a:xfrm>
            <a:off x="3108661" y="2261262"/>
            <a:ext cx="74771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3200" dirty="0"/>
              <a:t>Wellenfronten ergeben Winkel</a:t>
            </a:r>
          </a:p>
        </p:txBody>
      </p:sp>
    </p:spTree>
    <p:extLst>
      <p:ext uri="{BB962C8B-B14F-4D97-AF65-F5344CB8AC3E}">
        <p14:creationId xmlns:p14="http://schemas.microsoft.com/office/powerpoint/2010/main" val="103646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E918959-8E0E-4F3D-8E54-08B487E5469C}"/>
              </a:ext>
            </a:extLst>
          </p:cNvPr>
          <p:cNvSpPr/>
          <p:nvPr/>
        </p:nvSpPr>
        <p:spPr>
          <a:xfrm>
            <a:off x="1631950" y="0"/>
            <a:ext cx="10560050" cy="6858000"/>
          </a:xfrm>
          <a:prstGeom prst="rect">
            <a:avLst/>
          </a:prstGeom>
          <a:gradFill>
            <a:gsLst>
              <a:gs pos="0">
                <a:srgbClr val="010101"/>
              </a:gs>
              <a:gs pos="50000">
                <a:srgbClr val="292929">
                  <a:lumMod val="70000"/>
                </a:srgbClr>
              </a:gs>
              <a:gs pos="100000">
                <a:srgbClr val="010101">
                  <a:lumMod val="10000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Beamsteering">
            <a:hlinkClick r:id="" action="ppaction://media"/>
            <a:extLst>
              <a:ext uri="{FF2B5EF4-FFF2-40B4-BE49-F238E27FC236}">
                <a16:creationId xmlns:a16="http://schemas.microsoft.com/office/drawing/2014/main" id="{0EED49A0-F137-4342-8FAA-37C0659E9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4331" y="458986"/>
            <a:ext cx="10557669" cy="5938689"/>
          </a:xfrm>
          <a:prstGeom prst="rect">
            <a:avLst/>
          </a:prstGeom>
        </p:spPr>
      </p:pic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82BB59A4-58B8-4C8F-A249-A039F6392BCE}"/>
              </a:ext>
            </a:extLst>
          </p:cNvPr>
          <p:cNvSpPr txBox="1">
            <a:spLocks/>
          </p:cNvSpPr>
          <p:nvPr/>
        </p:nvSpPr>
        <p:spPr>
          <a:xfrm>
            <a:off x="1764745" y="6459923"/>
            <a:ext cx="11053763" cy="4188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000" dirty="0">
                <a:solidFill>
                  <a:schemeClr val="bg2">
                    <a:lumMod val="65000"/>
                  </a:schemeClr>
                </a:solidFill>
                <a:latin typeface="DM Sans" panose="020B0604020202020204" charset="0"/>
              </a:rPr>
              <a:t>Quelle: </a:t>
            </a:r>
            <a:r>
              <a:rPr lang="de-CH" sz="2000" dirty="0" err="1">
                <a:solidFill>
                  <a:schemeClr val="bg2">
                    <a:lumMod val="65000"/>
                  </a:schemeClr>
                </a:solidFill>
                <a:latin typeface="DM Sans" panose="020B0604020202020204" charset="0"/>
              </a:rPr>
              <a:t>bitluni</a:t>
            </a:r>
            <a:r>
              <a:rPr lang="de-CH" sz="2000" dirty="0">
                <a:solidFill>
                  <a:schemeClr val="bg2">
                    <a:lumMod val="65000"/>
                  </a:schemeClr>
                </a:solidFill>
                <a:latin typeface="DM Sans" panose="020B0604020202020204" charset="0"/>
              </a:rPr>
              <a:t> (https://youtu.be/z4uxC7ISd-c)</a:t>
            </a:r>
          </a:p>
        </p:txBody>
      </p:sp>
    </p:spTree>
    <p:extLst>
      <p:ext uri="{BB962C8B-B14F-4D97-AF65-F5344CB8AC3E}">
        <p14:creationId xmlns:p14="http://schemas.microsoft.com/office/powerpoint/2010/main" val="17902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FD5B1-59DE-4ABD-8F61-D549B3A7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350" y="95250"/>
            <a:ext cx="9982200" cy="1230313"/>
          </a:xfrm>
        </p:spPr>
        <p:txBody>
          <a:bodyPr/>
          <a:lstStyle/>
          <a:p>
            <a:r>
              <a:rPr lang="de-CH" dirty="0"/>
              <a:t>Anforderungen</a:t>
            </a:r>
          </a:p>
        </p:txBody>
      </p:sp>
      <p:sp>
        <p:nvSpPr>
          <p:cNvPr id="4" name="Google Shape;742;p22">
            <a:extLst>
              <a:ext uri="{FF2B5EF4-FFF2-40B4-BE49-F238E27FC236}">
                <a16:creationId xmlns:a16="http://schemas.microsoft.com/office/drawing/2014/main" id="{AEDE74AA-53BA-436F-8D9F-468F9771DA48}"/>
              </a:ext>
            </a:extLst>
          </p:cNvPr>
          <p:cNvSpPr/>
          <p:nvPr/>
        </p:nvSpPr>
        <p:spPr>
          <a:xfrm>
            <a:off x="4296454" y="2202920"/>
            <a:ext cx="5148492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743;p22">
            <a:extLst>
              <a:ext uri="{FF2B5EF4-FFF2-40B4-BE49-F238E27FC236}">
                <a16:creationId xmlns:a16="http://schemas.microsoft.com/office/drawing/2014/main" id="{DDC2CBF5-FCEE-4090-A623-30D918075C74}"/>
              </a:ext>
            </a:extLst>
          </p:cNvPr>
          <p:cNvSpPr txBox="1">
            <a:spLocks/>
          </p:cNvSpPr>
          <p:nvPr/>
        </p:nvSpPr>
        <p:spPr>
          <a:xfrm>
            <a:off x="4296454" y="2179639"/>
            <a:ext cx="5148492" cy="65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Stand-Alone</a:t>
            </a:r>
          </a:p>
        </p:txBody>
      </p:sp>
      <p:sp>
        <p:nvSpPr>
          <p:cNvPr id="6" name="Google Shape;742;p22">
            <a:extLst>
              <a:ext uri="{FF2B5EF4-FFF2-40B4-BE49-F238E27FC236}">
                <a16:creationId xmlns:a16="http://schemas.microsoft.com/office/drawing/2014/main" id="{0257F3DC-8F9B-420E-866A-898C26814EDA}"/>
              </a:ext>
            </a:extLst>
          </p:cNvPr>
          <p:cNvSpPr/>
          <p:nvPr/>
        </p:nvSpPr>
        <p:spPr>
          <a:xfrm>
            <a:off x="4296454" y="3254245"/>
            <a:ext cx="5148492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43;p22">
            <a:extLst>
              <a:ext uri="{FF2B5EF4-FFF2-40B4-BE49-F238E27FC236}">
                <a16:creationId xmlns:a16="http://schemas.microsoft.com/office/drawing/2014/main" id="{6AC29A51-6D77-4100-A4D4-3D26BADB6C1A}"/>
              </a:ext>
            </a:extLst>
          </p:cNvPr>
          <p:cNvSpPr txBox="1">
            <a:spLocks/>
          </p:cNvSpPr>
          <p:nvPr/>
        </p:nvSpPr>
        <p:spPr>
          <a:xfrm>
            <a:off x="4296454" y="3350995"/>
            <a:ext cx="5148492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Easy to use</a:t>
            </a:r>
          </a:p>
        </p:txBody>
      </p:sp>
      <p:sp>
        <p:nvSpPr>
          <p:cNvPr id="8" name="Google Shape;742;p22">
            <a:extLst>
              <a:ext uri="{FF2B5EF4-FFF2-40B4-BE49-F238E27FC236}">
                <a16:creationId xmlns:a16="http://schemas.microsoft.com/office/drawing/2014/main" id="{41A8F635-F294-4578-BBC8-A8413C0BE70B}"/>
              </a:ext>
            </a:extLst>
          </p:cNvPr>
          <p:cNvSpPr/>
          <p:nvPr/>
        </p:nvSpPr>
        <p:spPr>
          <a:xfrm>
            <a:off x="4296454" y="4305570"/>
            <a:ext cx="5148492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743;p22">
            <a:extLst>
              <a:ext uri="{FF2B5EF4-FFF2-40B4-BE49-F238E27FC236}">
                <a16:creationId xmlns:a16="http://schemas.microsoft.com/office/drawing/2014/main" id="{F60CE8B0-F26E-4D6B-ACFE-B2FB497F85D8}"/>
              </a:ext>
            </a:extLst>
          </p:cNvPr>
          <p:cNvSpPr txBox="1">
            <a:spLocks/>
          </p:cNvSpPr>
          <p:nvPr/>
        </p:nvSpPr>
        <p:spPr>
          <a:xfrm>
            <a:off x="4296454" y="4402320"/>
            <a:ext cx="5148492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Professional</a:t>
            </a:r>
          </a:p>
        </p:txBody>
      </p:sp>
    </p:spTree>
    <p:extLst>
      <p:ext uri="{BB962C8B-B14F-4D97-AF65-F5344CB8AC3E}">
        <p14:creationId xmlns:p14="http://schemas.microsoft.com/office/powerpoint/2010/main" val="203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CCF0-5B64-499E-852B-32AA6EBC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Aufbau Array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112FB1-272D-456D-B026-2AF4FF030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9710" y="2127250"/>
            <a:ext cx="5128315" cy="4718050"/>
          </a:xfrm>
          <a:prstGeom prst="rect">
            <a:avLst/>
          </a:prstGeom>
        </p:spPr>
      </p:pic>
      <p:sp>
        <p:nvSpPr>
          <p:cNvPr id="10" name="Google Shape;742;p22">
            <a:extLst>
              <a:ext uri="{FF2B5EF4-FFF2-40B4-BE49-F238E27FC236}">
                <a16:creationId xmlns:a16="http://schemas.microsoft.com/office/drawing/2014/main" id="{B54B5997-7C58-4E30-A757-1AF31EB93D0B}"/>
              </a:ext>
            </a:extLst>
          </p:cNvPr>
          <p:cNvSpPr/>
          <p:nvPr/>
        </p:nvSpPr>
        <p:spPr>
          <a:xfrm>
            <a:off x="4763858" y="1325563"/>
            <a:ext cx="4437292" cy="5386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743;p22">
            <a:extLst>
              <a:ext uri="{FF2B5EF4-FFF2-40B4-BE49-F238E27FC236}">
                <a16:creationId xmlns:a16="http://schemas.microsoft.com/office/drawing/2014/main" id="{474A0743-76FE-44CC-ADFD-7244A2D12E36}"/>
              </a:ext>
            </a:extLst>
          </p:cNvPr>
          <p:cNvSpPr txBox="1">
            <a:spLocks/>
          </p:cNvSpPr>
          <p:nvPr/>
        </p:nvSpPr>
        <p:spPr>
          <a:xfrm>
            <a:off x="4763858" y="1325563"/>
            <a:ext cx="4437292" cy="53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800" dirty="0">
                <a:latin typeface="DM Sans" panose="020B0604020202020204" charset="0"/>
              </a:rPr>
              <a:t>Hexagonale Anordnung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4413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CCF0-5B64-499E-852B-32AA6EBC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Aufbau Array</a:t>
            </a:r>
          </a:p>
        </p:txBody>
      </p:sp>
      <p:pic>
        <p:nvPicPr>
          <p:cNvPr id="5" name="Grafik 4" descr="Ein Bild, das Schreibgerät, Briefpapier, Bleistift enthält.&#10;&#10;Automatisch generierte Beschreibung">
            <a:extLst>
              <a:ext uri="{FF2B5EF4-FFF2-40B4-BE49-F238E27FC236}">
                <a16:creationId xmlns:a16="http://schemas.microsoft.com/office/drawing/2014/main" id="{E944D6BF-B406-48C9-B3FC-AE87E35A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65" y="1987181"/>
            <a:ext cx="9202270" cy="4590057"/>
          </a:xfrm>
          <a:prstGeom prst="rect">
            <a:avLst/>
          </a:prstGeom>
        </p:spPr>
      </p:pic>
      <p:sp>
        <p:nvSpPr>
          <p:cNvPr id="7" name="Google Shape;742;p22">
            <a:extLst>
              <a:ext uri="{FF2B5EF4-FFF2-40B4-BE49-F238E27FC236}">
                <a16:creationId xmlns:a16="http://schemas.microsoft.com/office/drawing/2014/main" id="{15A6F73F-3D9D-4885-807B-EEEA3DAAEEFC}"/>
              </a:ext>
            </a:extLst>
          </p:cNvPr>
          <p:cNvSpPr/>
          <p:nvPr/>
        </p:nvSpPr>
        <p:spPr>
          <a:xfrm>
            <a:off x="4763858" y="1325563"/>
            <a:ext cx="4437292" cy="5386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743;p22">
            <a:extLst>
              <a:ext uri="{FF2B5EF4-FFF2-40B4-BE49-F238E27FC236}">
                <a16:creationId xmlns:a16="http://schemas.microsoft.com/office/drawing/2014/main" id="{EDCD4384-1BEE-468D-8DF6-8ADB6AD81F19}"/>
              </a:ext>
            </a:extLst>
          </p:cNvPr>
          <p:cNvSpPr txBox="1">
            <a:spLocks/>
          </p:cNvSpPr>
          <p:nvPr/>
        </p:nvSpPr>
        <p:spPr>
          <a:xfrm>
            <a:off x="4763858" y="1325563"/>
            <a:ext cx="4437292" cy="53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2400" dirty="0" err="1"/>
              <a:t>Matlab</a:t>
            </a:r>
            <a:r>
              <a:rPr lang="en-US" sz="2400" dirty="0"/>
              <a:t> Simulation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819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B66E3C1-71FA-416D-ABAB-960D861D1042}"/>
              </a:ext>
            </a:extLst>
          </p:cNvPr>
          <p:cNvSpPr/>
          <p:nvPr/>
        </p:nvSpPr>
        <p:spPr>
          <a:xfrm>
            <a:off x="1631950" y="0"/>
            <a:ext cx="10560050" cy="6858000"/>
          </a:xfrm>
          <a:prstGeom prst="rect">
            <a:avLst/>
          </a:prstGeom>
          <a:gradFill>
            <a:gsLst>
              <a:gs pos="0">
                <a:srgbClr val="010101"/>
              </a:gs>
              <a:gs pos="50000">
                <a:srgbClr val="292929">
                  <a:lumMod val="70000"/>
                </a:srgbClr>
              </a:gs>
              <a:gs pos="100000">
                <a:srgbClr val="010101">
                  <a:lumMod val="10000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3D47C3D-ADE1-4E61-A409-0C54B5D44EC3}"/>
              </a:ext>
            </a:extLst>
          </p:cNvPr>
          <p:cNvSpPr txBox="1">
            <a:spLocks/>
          </p:cNvSpPr>
          <p:nvPr/>
        </p:nvSpPr>
        <p:spPr>
          <a:xfrm>
            <a:off x="1905000" y="2813843"/>
            <a:ext cx="9982200" cy="123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sz="6000" dirty="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rPr>
              <a:t>Signalfluss</a:t>
            </a:r>
          </a:p>
        </p:txBody>
      </p:sp>
    </p:spTree>
    <p:extLst>
      <p:ext uri="{BB962C8B-B14F-4D97-AF65-F5344CB8AC3E}">
        <p14:creationId xmlns:p14="http://schemas.microsoft.com/office/powerpoint/2010/main" val="2697992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9850F86-CAE2-4834-8D84-92A0FBB63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41" b="47415"/>
          <a:stretch/>
        </p:blipFill>
        <p:spPr>
          <a:xfrm>
            <a:off x="1352551" y="364893"/>
            <a:ext cx="10839449" cy="64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3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7C1891-6C2C-4C5F-8573-9A29E573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93" y="-5268685"/>
            <a:ext cx="15588894" cy="110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92D9594-2336-4D03-8F99-992224BB1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40" t="51295"/>
          <a:stretch/>
        </p:blipFill>
        <p:spPr>
          <a:xfrm>
            <a:off x="2527300" y="381000"/>
            <a:ext cx="9538787" cy="54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1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689956-7F9D-4905-964D-EEAE3F563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5" b="46260"/>
          <a:stretch/>
        </p:blipFill>
        <p:spPr>
          <a:xfrm>
            <a:off x="2365829" y="52725"/>
            <a:ext cx="9577160" cy="675255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D61E138-37E8-4BA1-B0C6-B7980A97E465}"/>
              </a:ext>
            </a:extLst>
          </p:cNvPr>
          <p:cNvSpPr/>
          <p:nvPr/>
        </p:nvSpPr>
        <p:spPr>
          <a:xfrm>
            <a:off x="2365829" y="987221"/>
            <a:ext cx="6928926" cy="48835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9DB77A-D1A7-408A-A2DE-2C2E04388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126" y="1365195"/>
            <a:ext cx="6066331" cy="41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8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52 -0.17916 L 5E-6 0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5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AE669-2358-42BD-B680-9E7037CC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95250"/>
            <a:ext cx="10229850" cy="1230313"/>
          </a:xfrm>
        </p:spPr>
        <p:txBody>
          <a:bodyPr/>
          <a:lstStyle/>
          <a:p>
            <a:r>
              <a:rPr lang="de-CH" dirty="0"/>
              <a:t>Idee</a:t>
            </a:r>
          </a:p>
        </p:txBody>
      </p:sp>
      <p:sp>
        <p:nvSpPr>
          <p:cNvPr id="5" name="Google Shape;742;p22">
            <a:extLst>
              <a:ext uri="{FF2B5EF4-FFF2-40B4-BE49-F238E27FC236}">
                <a16:creationId xmlns:a16="http://schemas.microsoft.com/office/drawing/2014/main" id="{D71DD21D-8B3E-4DDA-BA10-47B0781F4897}"/>
              </a:ext>
            </a:extLst>
          </p:cNvPr>
          <p:cNvSpPr/>
          <p:nvPr/>
        </p:nvSpPr>
        <p:spPr>
          <a:xfrm>
            <a:off x="2670175" y="2210458"/>
            <a:ext cx="823277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743;p22">
            <a:extLst>
              <a:ext uri="{FF2B5EF4-FFF2-40B4-BE49-F238E27FC236}">
                <a16:creationId xmlns:a16="http://schemas.microsoft.com/office/drawing/2014/main" id="{0634FAC4-2258-467A-BA77-4A62AB56FD73}"/>
              </a:ext>
            </a:extLst>
          </p:cNvPr>
          <p:cNvSpPr txBox="1">
            <a:spLocks/>
          </p:cNvSpPr>
          <p:nvPr/>
        </p:nvSpPr>
        <p:spPr>
          <a:xfrm>
            <a:off x="2670175" y="2210458"/>
            <a:ext cx="823277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dirty="0" err="1"/>
              <a:t>Direktiver</a:t>
            </a:r>
            <a:r>
              <a:rPr lang="en-US" sz="3200" dirty="0"/>
              <a:t> </a:t>
            </a:r>
            <a:r>
              <a:rPr lang="en-US" sz="3200" dirty="0" err="1"/>
              <a:t>Lautsprecher</a:t>
            </a:r>
            <a:r>
              <a:rPr lang="en-US" sz="3200" dirty="0"/>
              <a:t> </a:t>
            </a:r>
            <a:r>
              <a:rPr lang="en-US" sz="3200" dirty="0" err="1"/>
              <a:t>entwickeln</a:t>
            </a:r>
            <a:endParaRPr lang="en-US" sz="3200" dirty="0"/>
          </a:p>
        </p:txBody>
      </p:sp>
      <p:sp>
        <p:nvSpPr>
          <p:cNvPr id="7" name="Google Shape;742;p22">
            <a:extLst>
              <a:ext uri="{FF2B5EF4-FFF2-40B4-BE49-F238E27FC236}">
                <a16:creationId xmlns:a16="http://schemas.microsoft.com/office/drawing/2014/main" id="{04DD06F6-2FDD-48E1-8F5B-3FA574BB2CDB}"/>
              </a:ext>
            </a:extLst>
          </p:cNvPr>
          <p:cNvSpPr/>
          <p:nvPr/>
        </p:nvSpPr>
        <p:spPr>
          <a:xfrm>
            <a:off x="2670175" y="3930779"/>
            <a:ext cx="823277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743;p22">
            <a:extLst>
              <a:ext uri="{FF2B5EF4-FFF2-40B4-BE49-F238E27FC236}">
                <a16:creationId xmlns:a16="http://schemas.microsoft.com/office/drawing/2014/main" id="{C2EEF90F-A8F8-4BB6-A94B-25E9243508C5}"/>
              </a:ext>
            </a:extLst>
          </p:cNvPr>
          <p:cNvSpPr txBox="1">
            <a:spLocks/>
          </p:cNvSpPr>
          <p:nvPr/>
        </p:nvSpPr>
        <p:spPr>
          <a:xfrm>
            <a:off x="2670175" y="3930779"/>
            <a:ext cx="823277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dirty="0"/>
              <a:t>Audio Beam Steering </a:t>
            </a:r>
          </a:p>
        </p:txBody>
      </p:sp>
    </p:spTree>
    <p:extLst>
      <p:ext uri="{BB962C8B-B14F-4D97-AF65-F5344CB8AC3E}">
        <p14:creationId xmlns:p14="http://schemas.microsoft.com/office/powerpoint/2010/main" val="37647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689956-7F9D-4905-964D-EEAE3F563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5" b="46260"/>
          <a:stretch/>
        </p:blipFill>
        <p:spPr>
          <a:xfrm>
            <a:off x="2365829" y="52725"/>
            <a:ext cx="9577160" cy="675255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D61E138-37E8-4BA1-B0C6-B7980A97E465}"/>
              </a:ext>
            </a:extLst>
          </p:cNvPr>
          <p:cNvSpPr/>
          <p:nvPr/>
        </p:nvSpPr>
        <p:spPr>
          <a:xfrm>
            <a:off x="2365829" y="987221"/>
            <a:ext cx="6928926" cy="48835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9DB77A-D1A7-408A-A2DE-2C2E04388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126" y="1365195"/>
            <a:ext cx="6066331" cy="41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12552 -0.1791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689956-7F9D-4905-964D-EEAE3F563A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55" b="46260"/>
          <a:stretch/>
        </p:blipFill>
        <p:spPr>
          <a:xfrm>
            <a:off x="2365829" y="52725"/>
            <a:ext cx="9577160" cy="67525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921894-4699-40BB-A261-CBE15509329A}"/>
              </a:ext>
            </a:extLst>
          </p:cNvPr>
          <p:cNvSpPr/>
          <p:nvPr/>
        </p:nvSpPr>
        <p:spPr>
          <a:xfrm>
            <a:off x="2365829" y="987221"/>
            <a:ext cx="6928926" cy="48835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4" name="Facetracking">
            <a:hlinkClick r:id="" action="ppaction://media"/>
            <a:extLst>
              <a:ext uri="{FF2B5EF4-FFF2-40B4-BE49-F238E27FC236}">
                <a16:creationId xmlns:a16="http://schemas.microsoft.com/office/drawing/2014/main" id="{C94BE3C5-B596-48F4-AA3D-8F3A28041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82292" y="114299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51 -0.15556 L 5E-6 0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75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689956-7F9D-4905-964D-EEAE3F563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5" b="46260"/>
          <a:stretch/>
        </p:blipFill>
        <p:spPr>
          <a:xfrm>
            <a:off x="2365829" y="52725"/>
            <a:ext cx="9577160" cy="67525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6BE37B8-3925-47C0-A61F-B79FB671B890}"/>
              </a:ext>
            </a:extLst>
          </p:cNvPr>
          <p:cNvSpPr/>
          <p:nvPr/>
        </p:nvSpPr>
        <p:spPr>
          <a:xfrm>
            <a:off x="2365829" y="987221"/>
            <a:ext cx="6928926" cy="48835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9987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33751 -0.153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97D970-4E0F-4CD7-B605-34FE3B7C2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32" y="171304"/>
            <a:ext cx="9171613" cy="65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-Beamformer Animation_PCB_1">
            <a:hlinkClick r:id="" action="ppaction://media"/>
            <a:extLst>
              <a:ext uri="{FF2B5EF4-FFF2-40B4-BE49-F238E27FC236}">
                <a16:creationId xmlns:a16="http://schemas.microsoft.com/office/drawing/2014/main" id="{A5A2E6E5-F040-41EF-AD7F-9E4CFA403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1084" y="438150"/>
            <a:ext cx="7015766" cy="64198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A4646-4958-425A-9634-C44868C54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150" y="95250"/>
            <a:ext cx="10185400" cy="1230313"/>
          </a:xfrm>
        </p:spPr>
        <p:txBody>
          <a:bodyPr/>
          <a:lstStyle/>
          <a:p>
            <a:r>
              <a:rPr lang="de-CH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68409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8DCC3-FA6C-4E37-A56D-A10F21A4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150" y="95250"/>
            <a:ext cx="10185400" cy="1230313"/>
          </a:xfrm>
        </p:spPr>
        <p:txBody>
          <a:bodyPr/>
          <a:lstStyle/>
          <a:p>
            <a:r>
              <a:rPr lang="de-CH" dirty="0"/>
              <a:t>GUI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C1D888-2246-4667-BCCF-2BC1AE40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12" y="1213352"/>
            <a:ext cx="8212647" cy="17689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03DF1D-1176-4D7B-BA05-C4188576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11" y="3055366"/>
            <a:ext cx="8212647" cy="1768963"/>
          </a:xfrm>
          <a:prstGeom prst="rect">
            <a:avLst/>
          </a:prstGeom>
        </p:spPr>
      </p:pic>
      <p:pic>
        <p:nvPicPr>
          <p:cNvPr id="11" name="Grafik 10" descr="Ein Bild, das Text, Monitor, Bildschirm, Screenshot enthält.&#10;&#10;Automatisch generierte Beschreibung">
            <a:extLst>
              <a:ext uri="{FF2B5EF4-FFF2-40B4-BE49-F238E27FC236}">
                <a16:creationId xmlns:a16="http://schemas.microsoft.com/office/drawing/2014/main" id="{672721DE-39B5-4885-948B-549C8D8E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013" y="4897380"/>
            <a:ext cx="8212647" cy="17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AA65-0EB7-4CDE-A1B7-91B63143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54" y="95250"/>
            <a:ext cx="10190696" cy="1230313"/>
          </a:xfrm>
        </p:spPr>
        <p:txBody>
          <a:bodyPr/>
          <a:lstStyle/>
          <a:p>
            <a:r>
              <a:rPr lang="de-CH" dirty="0"/>
              <a:t>Endprodukt</a:t>
            </a:r>
          </a:p>
        </p:txBody>
      </p:sp>
      <p:pic>
        <p:nvPicPr>
          <p:cNvPr id="5" name="Grafik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8413A6BC-356A-4C57-A398-70411CF05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9" t="847" r="18691" b="1071"/>
          <a:stretch/>
        </p:blipFill>
        <p:spPr>
          <a:xfrm>
            <a:off x="4362450" y="1325563"/>
            <a:ext cx="5802846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97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43C1BA7-BB41-4A44-842B-F838F2B6AAA2}"/>
              </a:ext>
            </a:extLst>
          </p:cNvPr>
          <p:cNvSpPr/>
          <p:nvPr/>
        </p:nvSpPr>
        <p:spPr>
          <a:xfrm>
            <a:off x="1631950" y="0"/>
            <a:ext cx="10560050" cy="6858000"/>
          </a:xfrm>
          <a:prstGeom prst="rect">
            <a:avLst/>
          </a:prstGeom>
          <a:gradFill>
            <a:gsLst>
              <a:gs pos="0">
                <a:srgbClr val="010101"/>
              </a:gs>
              <a:gs pos="50000">
                <a:srgbClr val="292929">
                  <a:lumMod val="70000"/>
                </a:srgbClr>
              </a:gs>
              <a:gs pos="100000">
                <a:srgbClr val="010101">
                  <a:lumMod val="10000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11F6ACA-7EC4-44AE-8EBD-D8B71D63D5BF}"/>
              </a:ext>
            </a:extLst>
          </p:cNvPr>
          <p:cNvSpPr txBox="1">
            <a:spLocks/>
          </p:cNvSpPr>
          <p:nvPr/>
        </p:nvSpPr>
        <p:spPr>
          <a:xfrm>
            <a:off x="1905000" y="2813843"/>
            <a:ext cx="9982200" cy="123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sz="6000" dirty="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rPr>
              <a:t>Funktioniert es?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EA76A3-7998-47F9-8955-B5A7E5C6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5733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0FDBC-F735-48EC-A0E4-D86A9BE3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Quantifizierung</a:t>
            </a:r>
          </a:p>
        </p:txBody>
      </p:sp>
      <p:sp>
        <p:nvSpPr>
          <p:cNvPr id="5" name="Google Shape;742;p22">
            <a:extLst>
              <a:ext uri="{FF2B5EF4-FFF2-40B4-BE49-F238E27FC236}">
                <a16:creationId xmlns:a16="http://schemas.microsoft.com/office/drawing/2014/main" id="{FEF1F940-5EC0-4E0D-8CFA-E7A5879F2A3C}"/>
              </a:ext>
            </a:extLst>
          </p:cNvPr>
          <p:cNvSpPr/>
          <p:nvPr/>
        </p:nvSpPr>
        <p:spPr>
          <a:xfrm>
            <a:off x="2728004" y="1864911"/>
            <a:ext cx="5148492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743;p22">
            <a:extLst>
              <a:ext uri="{FF2B5EF4-FFF2-40B4-BE49-F238E27FC236}">
                <a16:creationId xmlns:a16="http://schemas.microsoft.com/office/drawing/2014/main" id="{1D226BBE-81ED-4482-9633-1AE730DF1981}"/>
              </a:ext>
            </a:extLst>
          </p:cNvPr>
          <p:cNvSpPr txBox="1">
            <a:spLocks/>
          </p:cNvSpPr>
          <p:nvPr/>
        </p:nvSpPr>
        <p:spPr>
          <a:xfrm>
            <a:off x="2990850" y="1853271"/>
            <a:ext cx="4885646" cy="65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00000"/>
              </a:lnSpc>
              <a:buFont typeface="DM Sans"/>
              <a:buNone/>
            </a:pPr>
            <a:r>
              <a:rPr lang="en-US" sz="3200" dirty="0" err="1"/>
              <a:t>Ultraschall-Messungen</a:t>
            </a:r>
            <a:endParaRPr lang="en-US" sz="3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BB3B463-1928-4604-80E7-449DCD54CBE4}"/>
              </a:ext>
            </a:extLst>
          </p:cNvPr>
          <p:cNvSpPr txBox="1"/>
          <p:nvPr/>
        </p:nvSpPr>
        <p:spPr>
          <a:xfrm>
            <a:off x="2921000" y="2616090"/>
            <a:ext cx="4885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000" dirty="0">
                <a:latin typeface="DM Sans" panose="020B0604020202020204" charset="0"/>
              </a:rPr>
              <a:t>Keine Absorber-Kammer</a:t>
            </a:r>
          </a:p>
        </p:txBody>
      </p:sp>
      <p:sp>
        <p:nvSpPr>
          <p:cNvPr id="13" name="Google Shape;742;p22">
            <a:extLst>
              <a:ext uri="{FF2B5EF4-FFF2-40B4-BE49-F238E27FC236}">
                <a16:creationId xmlns:a16="http://schemas.microsoft.com/office/drawing/2014/main" id="{94802685-6DCC-40EF-BF33-2A66F6582E97}"/>
              </a:ext>
            </a:extLst>
          </p:cNvPr>
          <p:cNvSpPr/>
          <p:nvPr/>
        </p:nvSpPr>
        <p:spPr>
          <a:xfrm>
            <a:off x="2728004" y="3708200"/>
            <a:ext cx="5148492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743;p22">
            <a:extLst>
              <a:ext uri="{FF2B5EF4-FFF2-40B4-BE49-F238E27FC236}">
                <a16:creationId xmlns:a16="http://schemas.microsoft.com/office/drawing/2014/main" id="{787AFE2D-AE7F-4F49-941B-6FB3AE37DC85}"/>
              </a:ext>
            </a:extLst>
          </p:cNvPr>
          <p:cNvSpPr txBox="1">
            <a:spLocks/>
          </p:cNvSpPr>
          <p:nvPr/>
        </p:nvSpPr>
        <p:spPr>
          <a:xfrm>
            <a:off x="2990850" y="3696560"/>
            <a:ext cx="4533900" cy="65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00000"/>
              </a:lnSpc>
              <a:buFont typeface="DM Sans"/>
              <a:buNone/>
            </a:pPr>
            <a:r>
              <a:rPr lang="en-US" sz="3200" dirty="0"/>
              <a:t>Human Expertise Test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1C1D6EA-5532-4C79-B813-A22384720846}"/>
              </a:ext>
            </a:extLst>
          </p:cNvPr>
          <p:cNvSpPr txBox="1"/>
          <p:nvPr/>
        </p:nvSpPr>
        <p:spPr>
          <a:xfrm>
            <a:off x="2921000" y="4438826"/>
            <a:ext cx="47371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000" dirty="0">
                <a:latin typeface="DM Sans" panose="020B0604020202020204" charset="0"/>
              </a:rPr>
              <a:t>17 Teilnehmer: innen</a:t>
            </a:r>
          </a:p>
          <a:p>
            <a:r>
              <a:rPr lang="de-CH" sz="2000" dirty="0">
                <a:latin typeface="DM Sans" panose="020B0604020202020204" charset="0"/>
              </a:rPr>
              <a:t>Audio Qualität</a:t>
            </a:r>
          </a:p>
          <a:p>
            <a:r>
              <a:rPr lang="de-CH" sz="2000" dirty="0">
                <a:latin typeface="DM Sans" panose="020B0604020202020204" charset="0"/>
              </a:rPr>
              <a:t>Richtcharakteristik</a:t>
            </a:r>
          </a:p>
        </p:txBody>
      </p:sp>
    </p:spTree>
    <p:extLst>
      <p:ext uri="{BB962C8B-B14F-4D97-AF65-F5344CB8AC3E}">
        <p14:creationId xmlns:p14="http://schemas.microsoft.com/office/powerpoint/2010/main" val="41560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/>
      <p:bldP spid="13" grpId="0" animBg="1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9F409-BBFC-41B5-B21B-934FDBFC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Messsetup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3D83997-1714-42C8-908D-4AF0D6D5C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9744" y="1587370"/>
            <a:ext cx="5370513" cy="6983972"/>
          </a:xfrm>
          <a:prstGeom prst="rect">
            <a:avLst/>
          </a:prstGeom>
        </p:spPr>
      </p:pic>
      <p:pic>
        <p:nvPicPr>
          <p:cNvPr id="8" name="Grafik 7" descr="Ein Bild, das Baum, draußen, Boden, Stein enthält.&#10;&#10;Automatisch generierte Beschreibung">
            <a:extLst>
              <a:ext uri="{FF2B5EF4-FFF2-40B4-BE49-F238E27FC236}">
                <a16:creationId xmlns:a16="http://schemas.microsoft.com/office/drawing/2014/main" id="{8F34F4E6-1702-4386-B15D-976E0556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1325563"/>
            <a:ext cx="3716832" cy="49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AE669-2358-42BD-B680-9E7037CC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Konzept</a:t>
            </a:r>
          </a:p>
        </p:txBody>
      </p:sp>
      <p:sp>
        <p:nvSpPr>
          <p:cNvPr id="10" name="Google Shape;742;p22">
            <a:extLst>
              <a:ext uri="{FF2B5EF4-FFF2-40B4-BE49-F238E27FC236}">
                <a16:creationId xmlns:a16="http://schemas.microsoft.com/office/drawing/2014/main" id="{ED574102-0EBB-4F07-8D7D-757C30DCAB57}"/>
              </a:ext>
            </a:extLst>
          </p:cNvPr>
          <p:cNvSpPr/>
          <p:nvPr/>
        </p:nvSpPr>
        <p:spPr>
          <a:xfrm>
            <a:off x="2670175" y="2210458"/>
            <a:ext cx="823277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743;p22">
            <a:extLst>
              <a:ext uri="{FF2B5EF4-FFF2-40B4-BE49-F238E27FC236}">
                <a16:creationId xmlns:a16="http://schemas.microsoft.com/office/drawing/2014/main" id="{8D2E082F-6CBE-47BB-96C9-B5EDAE29CE48}"/>
              </a:ext>
            </a:extLst>
          </p:cNvPr>
          <p:cNvSpPr txBox="1">
            <a:spLocks/>
          </p:cNvSpPr>
          <p:nvPr/>
        </p:nvSpPr>
        <p:spPr>
          <a:xfrm>
            <a:off x="2670175" y="2210458"/>
            <a:ext cx="823277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dirty="0" err="1"/>
              <a:t>Klassisches</a:t>
            </a:r>
            <a:r>
              <a:rPr lang="en-US" sz="3200" dirty="0"/>
              <a:t> </a:t>
            </a:r>
            <a:r>
              <a:rPr lang="en-US" sz="3200" dirty="0" err="1"/>
              <a:t>Lautsprecher</a:t>
            </a:r>
            <a:r>
              <a:rPr lang="en-US" sz="3200" dirty="0"/>
              <a:t> Array</a:t>
            </a:r>
          </a:p>
        </p:txBody>
      </p:sp>
      <p:sp>
        <p:nvSpPr>
          <p:cNvPr id="12" name="Google Shape;742;p22">
            <a:extLst>
              <a:ext uri="{FF2B5EF4-FFF2-40B4-BE49-F238E27FC236}">
                <a16:creationId xmlns:a16="http://schemas.microsoft.com/office/drawing/2014/main" id="{0A7407C0-119E-4D59-9DDB-24F135F15CCA}"/>
              </a:ext>
            </a:extLst>
          </p:cNvPr>
          <p:cNvSpPr/>
          <p:nvPr/>
        </p:nvSpPr>
        <p:spPr>
          <a:xfrm>
            <a:off x="2670175" y="3930779"/>
            <a:ext cx="823277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743;p22">
            <a:extLst>
              <a:ext uri="{FF2B5EF4-FFF2-40B4-BE49-F238E27FC236}">
                <a16:creationId xmlns:a16="http://schemas.microsoft.com/office/drawing/2014/main" id="{4D2CDAA4-885E-44DD-8C9A-E90BE27F3924}"/>
              </a:ext>
            </a:extLst>
          </p:cNvPr>
          <p:cNvSpPr txBox="1">
            <a:spLocks/>
          </p:cNvSpPr>
          <p:nvPr/>
        </p:nvSpPr>
        <p:spPr>
          <a:xfrm>
            <a:off x="2670175" y="3930779"/>
            <a:ext cx="823277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dirty="0" err="1"/>
              <a:t>Parametrisches</a:t>
            </a:r>
            <a:r>
              <a:rPr lang="en-US" sz="3200" dirty="0"/>
              <a:t> </a:t>
            </a:r>
            <a:r>
              <a:rPr lang="en-US" sz="3200" dirty="0" err="1"/>
              <a:t>Lautsprecher</a:t>
            </a:r>
            <a:r>
              <a:rPr lang="en-US" sz="3200" dirty="0"/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16729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05A83-B924-4FCC-87C8-08734534A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Audio Qualität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AC0603-9BB1-40A6-9088-A88BA557F5D1}"/>
              </a:ext>
            </a:extLst>
          </p:cNvPr>
          <p:cNvSpPr/>
          <p:nvPr/>
        </p:nvSpPr>
        <p:spPr>
          <a:xfrm flipV="1">
            <a:off x="2768600" y="1840231"/>
            <a:ext cx="8108950" cy="45719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Google Shape;742;p22">
            <a:extLst>
              <a:ext uri="{FF2B5EF4-FFF2-40B4-BE49-F238E27FC236}">
                <a16:creationId xmlns:a16="http://schemas.microsoft.com/office/drawing/2014/main" id="{53AFA580-1F8C-40B8-9417-A749AA163B09}"/>
              </a:ext>
            </a:extLst>
          </p:cNvPr>
          <p:cNvSpPr/>
          <p:nvPr/>
        </p:nvSpPr>
        <p:spPr>
          <a:xfrm>
            <a:off x="2449852" y="1544955"/>
            <a:ext cx="637496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743;p22">
            <a:extLst>
              <a:ext uri="{FF2B5EF4-FFF2-40B4-BE49-F238E27FC236}">
                <a16:creationId xmlns:a16="http://schemas.microsoft.com/office/drawing/2014/main" id="{BBD572CD-3F3C-4BCD-9DF1-128AD5E61644}"/>
              </a:ext>
            </a:extLst>
          </p:cNvPr>
          <p:cNvSpPr txBox="1">
            <a:spLocks/>
          </p:cNvSpPr>
          <p:nvPr/>
        </p:nvSpPr>
        <p:spPr>
          <a:xfrm>
            <a:off x="2449852" y="1572748"/>
            <a:ext cx="63749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1</a:t>
            </a:r>
          </a:p>
        </p:txBody>
      </p:sp>
      <p:sp>
        <p:nvSpPr>
          <p:cNvPr id="9" name="Google Shape;742;p22">
            <a:extLst>
              <a:ext uri="{FF2B5EF4-FFF2-40B4-BE49-F238E27FC236}">
                <a16:creationId xmlns:a16="http://schemas.microsoft.com/office/drawing/2014/main" id="{A47E48B4-B913-4DFD-B28C-29E6B8371AA7}"/>
              </a:ext>
            </a:extLst>
          </p:cNvPr>
          <p:cNvSpPr/>
          <p:nvPr/>
        </p:nvSpPr>
        <p:spPr>
          <a:xfrm>
            <a:off x="10463607" y="1544956"/>
            <a:ext cx="637496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42;p22">
            <a:extLst>
              <a:ext uri="{FF2B5EF4-FFF2-40B4-BE49-F238E27FC236}">
                <a16:creationId xmlns:a16="http://schemas.microsoft.com/office/drawing/2014/main" id="{7894BBBB-1CA2-4010-AE8E-82CC3E77EB15}"/>
              </a:ext>
            </a:extLst>
          </p:cNvPr>
          <p:cNvSpPr/>
          <p:nvPr/>
        </p:nvSpPr>
        <p:spPr>
          <a:xfrm>
            <a:off x="4052603" y="1549200"/>
            <a:ext cx="637496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742;p22">
            <a:extLst>
              <a:ext uri="{FF2B5EF4-FFF2-40B4-BE49-F238E27FC236}">
                <a16:creationId xmlns:a16="http://schemas.microsoft.com/office/drawing/2014/main" id="{17B6A670-A63F-4A68-BD8C-3C69A367AADB}"/>
              </a:ext>
            </a:extLst>
          </p:cNvPr>
          <p:cNvSpPr/>
          <p:nvPr/>
        </p:nvSpPr>
        <p:spPr>
          <a:xfrm>
            <a:off x="5655354" y="1544956"/>
            <a:ext cx="637496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742;p22">
            <a:extLst>
              <a:ext uri="{FF2B5EF4-FFF2-40B4-BE49-F238E27FC236}">
                <a16:creationId xmlns:a16="http://schemas.microsoft.com/office/drawing/2014/main" id="{10803088-63E7-4364-9D2A-3FE565891EEC}"/>
              </a:ext>
            </a:extLst>
          </p:cNvPr>
          <p:cNvSpPr/>
          <p:nvPr/>
        </p:nvSpPr>
        <p:spPr>
          <a:xfrm>
            <a:off x="7258105" y="1544956"/>
            <a:ext cx="637496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742;p22">
            <a:extLst>
              <a:ext uri="{FF2B5EF4-FFF2-40B4-BE49-F238E27FC236}">
                <a16:creationId xmlns:a16="http://schemas.microsoft.com/office/drawing/2014/main" id="{71D7EFB4-E969-4FC8-A3AB-84AA106CBD4E}"/>
              </a:ext>
            </a:extLst>
          </p:cNvPr>
          <p:cNvSpPr/>
          <p:nvPr/>
        </p:nvSpPr>
        <p:spPr>
          <a:xfrm>
            <a:off x="8860856" y="1544956"/>
            <a:ext cx="637496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743;p22">
            <a:extLst>
              <a:ext uri="{FF2B5EF4-FFF2-40B4-BE49-F238E27FC236}">
                <a16:creationId xmlns:a16="http://schemas.microsoft.com/office/drawing/2014/main" id="{939B60C7-6E91-4690-8950-A715AE41EBED}"/>
              </a:ext>
            </a:extLst>
          </p:cNvPr>
          <p:cNvSpPr txBox="1">
            <a:spLocks/>
          </p:cNvSpPr>
          <p:nvPr/>
        </p:nvSpPr>
        <p:spPr>
          <a:xfrm>
            <a:off x="4052603" y="1573530"/>
            <a:ext cx="63749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2</a:t>
            </a:r>
          </a:p>
        </p:txBody>
      </p:sp>
      <p:sp>
        <p:nvSpPr>
          <p:cNvPr id="15" name="Google Shape;743;p22">
            <a:extLst>
              <a:ext uri="{FF2B5EF4-FFF2-40B4-BE49-F238E27FC236}">
                <a16:creationId xmlns:a16="http://schemas.microsoft.com/office/drawing/2014/main" id="{1682A603-C8F0-44FC-B7E8-E438E8B65605}"/>
              </a:ext>
            </a:extLst>
          </p:cNvPr>
          <p:cNvSpPr txBox="1">
            <a:spLocks/>
          </p:cNvSpPr>
          <p:nvPr/>
        </p:nvSpPr>
        <p:spPr>
          <a:xfrm>
            <a:off x="5655354" y="1544955"/>
            <a:ext cx="63749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3</a:t>
            </a:r>
          </a:p>
        </p:txBody>
      </p:sp>
      <p:sp>
        <p:nvSpPr>
          <p:cNvPr id="16" name="Google Shape;743;p22">
            <a:extLst>
              <a:ext uri="{FF2B5EF4-FFF2-40B4-BE49-F238E27FC236}">
                <a16:creationId xmlns:a16="http://schemas.microsoft.com/office/drawing/2014/main" id="{D3201B43-36CF-4C0B-A8A4-45659437E0B5}"/>
              </a:ext>
            </a:extLst>
          </p:cNvPr>
          <p:cNvSpPr txBox="1">
            <a:spLocks/>
          </p:cNvSpPr>
          <p:nvPr/>
        </p:nvSpPr>
        <p:spPr>
          <a:xfrm>
            <a:off x="7258105" y="1544955"/>
            <a:ext cx="63749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4</a:t>
            </a:r>
          </a:p>
        </p:txBody>
      </p:sp>
      <p:sp>
        <p:nvSpPr>
          <p:cNvPr id="17" name="Google Shape;743;p22">
            <a:extLst>
              <a:ext uri="{FF2B5EF4-FFF2-40B4-BE49-F238E27FC236}">
                <a16:creationId xmlns:a16="http://schemas.microsoft.com/office/drawing/2014/main" id="{4A09391A-5F05-4E61-884D-1832ED820C96}"/>
              </a:ext>
            </a:extLst>
          </p:cNvPr>
          <p:cNvSpPr txBox="1">
            <a:spLocks/>
          </p:cNvSpPr>
          <p:nvPr/>
        </p:nvSpPr>
        <p:spPr>
          <a:xfrm>
            <a:off x="8860856" y="1544955"/>
            <a:ext cx="63749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5</a:t>
            </a:r>
          </a:p>
        </p:txBody>
      </p:sp>
      <p:sp>
        <p:nvSpPr>
          <p:cNvPr id="18" name="Google Shape;743;p22">
            <a:extLst>
              <a:ext uri="{FF2B5EF4-FFF2-40B4-BE49-F238E27FC236}">
                <a16:creationId xmlns:a16="http://schemas.microsoft.com/office/drawing/2014/main" id="{A0C37D6A-BE77-450D-A367-5C1AB32AEC19}"/>
              </a:ext>
            </a:extLst>
          </p:cNvPr>
          <p:cNvSpPr txBox="1">
            <a:spLocks/>
          </p:cNvSpPr>
          <p:nvPr/>
        </p:nvSpPr>
        <p:spPr>
          <a:xfrm>
            <a:off x="10463607" y="1544955"/>
            <a:ext cx="63749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6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42F81DB-90CC-4586-9F8F-E625548FBCD7}"/>
              </a:ext>
            </a:extLst>
          </p:cNvPr>
          <p:cNvSpPr/>
          <p:nvPr/>
        </p:nvSpPr>
        <p:spPr>
          <a:xfrm>
            <a:off x="2482226" y="2822422"/>
            <a:ext cx="2113302" cy="2930678"/>
          </a:xfrm>
          <a:prstGeom prst="round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E35835A-4A0C-477B-B8DF-B908DC8EC3F9}"/>
              </a:ext>
            </a:extLst>
          </p:cNvPr>
          <p:cNvSpPr txBox="1"/>
          <p:nvPr/>
        </p:nvSpPr>
        <p:spPr>
          <a:xfrm>
            <a:off x="2482226" y="3682019"/>
            <a:ext cx="21133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DM Sans" panose="020B0604020202020204" charset="0"/>
              </a:rPr>
              <a:t>Acceptable hearing experience, speech recognizable without effort</a:t>
            </a:r>
            <a:endParaRPr lang="de-CH" sz="2000" dirty="0">
              <a:solidFill>
                <a:schemeClr val="bg2"/>
              </a:solidFill>
              <a:latin typeface="DM Sans" panose="020B0604020202020204" charset="0"/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3B1493B-FBBD-4611-8995-DF441F7790FD}"/>
              </a:ext>
            </a:extLst>
          </p:cNvPr>
          <p:cNvCxnSpPr>
            <a:cxnSpLocks/>
          </p:cNvCxnSpPr>
          <p:nvPr/>
        </p:nvCxnSpPr>
        <p:spPr>
          <a:xfrm flipV="1">
            <a:off x="7981950" y="1885950"/>
            <a:ext cx="0" cy="22479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4E8E2DD-B88B-43A2-BADB-D75FC889FB3D}"/>
              </a:ext>
            </a:extLst>
          </p:cNvPr>
          <p:cNvCxnSpPr>
            <a:cxnSpLocks/>
          </p:cNvCxnSpPr>
          <p:nvPr/>
        </p:nvCxnSpPr>
        <p:spPr>
          <a:xfrm flipV="1">
            <a:off x="8334375" y="1885950"/>
            <a:ext cx="0" cy="14698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el 1">
            <a:extLst>
              <a:ext uri="{FF2B5EF4-FFF2-40B4-BE49-F238E27FC236}">
                <a16:creationId xmlns:a16="http://schemas.microsoft.com/office/drawing/2014/main" id="{5D2182C9-052D-4AC3-B615-820C4CD56BE3}"/>
              </a:ext>
            </a:extLst>
          </p:cNvPr>
          <p:cNvSpPr txBox="1">
            <a:spLocks/>
          </p:cNvSpPr>
          <p:nvPr/>
        </p:nvSpPr>
        <p:spPr>
          <a:xfrm>
            <a:off x="8343900" y="2738380"/>
            <a:ext cx="3455024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de-CH" sz="4000" dirty="0">
                <a:solidFill>
                  <a:schemeClr val="bg1"/>
                </a:solidFill>
              </a:rPr>
              <a:t>4.5 Sprache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CA4D9F3-8905-4783-A9F0-2634DD12AC17}"/>
              </a:ext>
            </a:extLst>
          </p:cNvPr>
          <p:cNvSpPr txBox="1">
            <a:spLocks/>
          </p:cNvSpPr>
          <p:nvPr/>
        </p:nvSpPr>
        <p:spPr>
          <a:xfrm>
            <a:off x="7981950" y="3538916"/>
            <a:ext cx="3455024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de-CH" sz="4000" dirty="0">
                <a:solidFill>
                  <a:schemeClr val="accent2"/>
                </a:solidFill>
              </a:rPr>
              <a:t>4.2 Musik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1C1C13AF-3A03-401E-ACAD-5BA27B3D3005}"/>
              </a:ext>
            </a:extLst>
          </p:cNvPr>
          <p:cNvSpPr/>
          <p:nvPr/>
        </p:nvSpPr>
        <p:spPr>
          <a:xfrm>
            <a:off x="4957477" y="2822421"/>
            <a:ext cx="2113302" cy="2930679"/>
          </a:xfrm>
          <a:prstGeom prst="round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888C192-9CBE-40B4-9205-F594558FBD9C}"/>
              </a:ext>
            </a:extLst>
          </p:cNvPr>
          <p:cNvSpPr txBox="1"/>
          <p:nvPr/>
        </p:nvSpPr>
        <p:spPr>
          <a:xfrm>
            <a:off x="4957477" y="3682019"/>
            <a:ext cx="211330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DM Sans" panose="020B0604020202020204" charset="0"/>
              </a:rPr>
              <a:t>Enjoyable hearing experience, appropriate for daily use</a:t>
            </a:r>
            <a:endParaRPr lang="de-CH" sz="2000" dirty="0">
              <a:solidFill>
                <a:schemeClr val="bg2"/>
              </a:solidFill>
              <a:latin typeface="DM Sans" panose="020B0604020202020204" charset="0"/>
            </a:endParaRPr>
          </a:p>
        </p:txBody>
      </p:sp>
      <p:sp>
        <p:nvSpPr>
          <p:cNvPr id="34" name="Google Shape;743;p22">
            <a:extLst>
              <a:ext uri="{FF2B5EF4-FFF2-40B4-BE49-F238E27FC236}">
                <a16:creationId xmlns:a16="http://schemas.microsoft.com/office/drawing/2014/main" id="{7AA4E56D-71BD-43F1-AD6B-1EB2A949814E}"/>
              </a:ext>
            </a:extLst>
          </p:cNvPr>
          <p:cNvSpPr txBox="1">
            <a:spLocks/>
          </p:cNvSpPr>
          <p:nvPr/>
        </p:nvSpPr>
        <p:spPr>
          <a:xfrm>
            <a:off x="3220129" y="2934521"/>
            <a:ext cx="63749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4</a:t>
            </a:r>
          </a:p>
        </p:txBody>
      </p:sp>
      <p:sp>
        <p:nvSpPr>
          <p:cNvPr id="35" name="Google Shape;743;p22">
            <a:extLst>
              <a:ext uri="{FF2B5EF4-FFF2-40B4-BE49-F238E27FC236}">
                <a16:creationId xmlns:a16="http://schemas.microsoft.com/office/drawing/2014/main" id="{EFAA55F1-03BD-4D5C-8DBC-126C50FDA5AC}"/>
              </a:ext>
            </a:extLst>
          </p:cNvPr>
          <p:cNvSpPr txBox="1">
            <a:spLocks/>
          </p:cNvSpPr>
          <p:nvPr/>
        </p:nvSpPr>
        <p:spPr>
          <a:xfrm>
            <a:off x="5695380" y="2939554"/>
            <a:ext cx="63749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0000"/>
              </a:lnSpc>
              <a:buFont typeface="DM Sans"/>
              <a:buNone/>
            </a:pPr>
            <a:r>
              <a:rPr lang="en-US" sz="3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9040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8" grpId="0"/>
      <p:bldP spid="31" grpId="0"/>
      <p:bldP spid="32" grpId="0" animBg="1"/>
      <p:bldP spid="33" grpId="0"/>
      <p:bldP spid="34" grpId="0"/>
      <p:bldP spid="3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9F409-BBFC-41B5-B21B-934FDBFC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Richtcharakteristik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6F9C99-3E12-4EEC-A0AC-B3BA2F5F7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585" r="12585"/>
          <a:stretch/>
        </p:blipFill>
        <p:spPr>
          <a:xfrm>
            <a:off x="6089670" y="1068752"/>
            <a:ext cx="5862185" cy="52226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8FADF8F-0B23-4925-A746-2E1F7709C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585" r="12585"/>
          <a:stretch/>
        </p:blipFill>
        <p:spPr>
          <a:xfrm>
            <a:off x="6089669" y="1068752"/>
            <a:ext cx="5862185" cy="52226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CC37EC-4E88-48B9-8447-9B00596242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588" y="1477056"/>
            <a:ext cx="5363694" cy="69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3CB9AA0-4EA0-4FC4-AA6F-4A01663493D5}"/>
              </a:ext>
            </a:extLst>
          </p:cNvPr>
          <p:cNvGrpSpPr/>
          <p:nvPr/>
        </p:nvGrpSpPr>
        <p:grpSpPr>
          <a:xfrm>
            <a:off x="3904434" y="1477056"/>
            <a:ext cx="885695" cy="8475887"/>
            <a:chOff x="3908117" y="1477057"/>
            <a:chExt cx="885695" cy="84758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63046F5-441D-48C4-89A1-60C4CF94D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15482" y="1477057"/>
              <a:ext cx="878330" cy="4237944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2046401-24AA-494E-8DF1-7F0098172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3908117" y="5715000"/>
              <a:ext cx="878330" cy="423794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069F409-BBFC-41B5-B21B-934FDBFC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Beam Steering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374819-2A77-45D9-86DC-C149CE990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6070" y="1143000"/>
            <a:ext cx="4572000" cy="4572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6B0F44A-62E4-4D16-A67F-192D02016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5282" y="1477056"/>
            <a:ext cx="5364000" cy="695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E430259-7CFF-44D7-B26A-DFC72E5179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286070" y="1143000"/>
            <a:ext cx="4572000" cy="45720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1C3EBBA-694D-4722-BADF-CD98D893DC7C}"/>
              </a:ext>
            </a:extLst>
          </p:cNvPr>
          <p:cNvCxnSpPr>
            <a:cxnSpLocks/>
          </p:cNvCxnSpPr>
          <p:nvPr/>
        </p:nvCxnSpPr>
        <p:spPr>
          <a:xfrm>
            <a:off x="8706338" y="2008554"/>
            <a:ext cx="1156677" cy="7424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5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3CB9AA0-4EA0-4FC4-AA6F-4A01663493D5}"/>
              </a:ext>
            </a:extLst>
          </p:cNvPr>
          <p:cNvGrpSpPr/>
          <p:nvPr/>
        </p:nvGrpSpPr>
        <p:grpSpPr>
          <a:xfrm>
            <a:off x="3904434" y="1477056"/>
            <a:ext cx="885695" cy="8475887"/>
            <a:chOff x="3908117" y="1477057"/>
            <a:chExt cx="885695" cy="84758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63046F5-441D-48C4-89A1-60C4CF94D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15482" y="1477057"/>
              <a:ext cx="878330" cy="4237944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2046401-24AA-494E-8DF1-7F0098172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3908117" y="5715000"/>
              <a:ext cx="878330" cy="423794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069F409-BBFC-41B5-B21B-934FDBFC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Beam Steering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6B0F44A-62E4-4D16-A67F-192D02016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65282" y="1477056"/>
            <a:ext cx="5363999" cy="69533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4E98546-9D9A-4BFE-8F7A-227953C42F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286070" y="1143000"/>
            <a:ext cx="4572000" cy="4572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F7F762C-E8FE-4845-990F-D0796B7886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286070" y="1142999"/>
            <a:ext cx="4572000" cy="4572000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EE65890-3E28-4615-8033-4DF6A8F960E1}"/>
              </a:ext>
            </a:extLst>
          </p:cNvPr>
          <p:cNvCxnSpPr>
            <a:cxnSpLocks/>
          </p:cNvCxnSpPr>
          <p:nvPr/>
        </p:nvCxnSpPr>
        <p:spPr>
          <a:xfrm flipV="1">
            <a:off x="8847015" y="2086597"/>
            <a:ext cx="1297354" cy="5740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9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38542CD-0456-4204-A6A1-ECBCF5BCC4F1}"/>
              </a:ext>
            </a:extLst>
          </p:cNvPr>
          <p:cNvSpPr/>
          <p:nvPr/>
        </p:nvSpPr>
        <p:spPr>
          <a:xfrm>
            <a:off x="1631950" y="0"/>
            <a:ext cx="10560050" cy="6858000"/>
          </a:xfrm>
          <a:prstGeom prst="rect">
            <a:avLst/>
          </a:prstGeom>
          <a:gradFill>
            <a:gsLst>
              <a:gs pos="0">
                <a:srgbClr val="010101"/>
              </a:gs>
              <a:gs pos="50000">
                <a:srgbClr val="292929">
                  <a:lumMod val="70000"/>
                </a:srgbClr>
              </a:gs>
              <a:gs pos="100000">
                <a:srgbClr val="010101">
                  <a:lumMod val="10000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118856F-7DDD-445F-A4C0-8008052FE70E}"/>
              </a:ext>
            </a:extLst>
          </p:cNvPr>
          <p:cNvSpPr txBox="1">
            <a:spLocks/>
          </p:cNvSpPr>
          <p:nvPr/>
        </p:nvSpPr>
        <p:spPr>
          <a:xfrm>
            <a:off x="1905000" y="2813843"/>
            <a:ext cx="9982200" cy="123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sz="6000" dirty="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rPr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45551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182BACD2-1821-4A07-9412-ED86ABE75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553E7B-C527-401E-86E7-69EE43C0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161580"/>
            <a:ext cx="11360700" cy="1230600"/>
          </a:xfr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-CH" sz="6000" dirty="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  <a:sym typeface="Arial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970507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6E4CC-264A-4AAC-862F-4DF2C18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69042"/>
            <a:ext cx="11360700" cy="1230600"/>
          </a:xfrm>
        </p:spPr>
        <p:txBody>
          <a:bodyPr/>
          <a:lstStyle/>
          <a:p>
            <a:r>
              <a:rPr lang="de-CH" sz="54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rPr>
              <a:t>Grating</a:t>
            </a:r>
            <a:r>
              <a:rPr lang="de-CH" sz="54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rPr>
              <a:t> Lobe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2F06C1-7077-46E7-9D38-2A88A5D1D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962" y="1499642"/>
            <a:ext cx="5637043" cy="4596358"/>
          </a:xfrm>
          <a:prstGeom prst="rect">
            <a:avLst/>
          </a:prstGeom>
        </p:spPr>
      </p:pic>
      <p:pic>
        <p:nvPicPr>
          <p:cNvPr id="6" name="Grafik 5" descr="Ein Bild, das Schreibgerät, Briefpapier, Bleistift enthält.&#10;&#10;Automatisch generierte Beschreibung">
            <a:extLst>
              <a:ext uri="{FF2B5EF4-FFF2-40B4-BE49-F238E27FC236}">
                <a16:creationId xmlns:a16="http://schemas.microsoft.com/office/drawing/2014/main" id="{80784C12-FF5E-413F-B058-7EDA32B53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981"/>
          <a:stretch/>
        </p:blipFill>
        <p:spPr>
          <a:xfrm>
            <a:off x="6939781" y="1171394"/>
            <a:ext cx="4774049" cy="51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83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6E4CC-264A-4AAC-862F-4DF2C18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69042"/>
            <a:ext cx="11360700" cy="1230600"/>
          </a:xfrm>
        </p:spPr>
        <p:txBody>
          <a:bodyPr/>
          <a:lstStyle/>
          <a:p>
            <a:r>
              <a:rPr lang="de-CH" sz="54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rPr>
              <a:t>Grating</a:t>
            </a:r>
            <a:r>
              <a:rPr lang="de-CH" sz="54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rPr>
              <a:t> Lobe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4C06B8-EB87-49ED-B1BD-9CC2B9011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26" r="6826"/>
          <a:stretch/>
        </p:blipFill>
        <p:spPr>
          <a:xfrm rot="16200000">
            <a:off x="3422946" y="-1243534"/>
            <a:ext cx="5346107" cy="1031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03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6E4CC-264A-4AAC-862F-4DF2C18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69042"/>
            <a:ext cx="11360700" cy="1230600"/>
          </a:xfrm>
        </p:spPr>
        <p:txBody>
          <a:bodyPr/>
          <a:lstStyle/>
          <a:p>
            <a:r>
              <a:rPr lang="de-CH" sz="54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rPr>
              <a:t>Min. / Max. Winkel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5F97280-66D1-4A0C-B2F4-C613E3E9829D}"/>
                  </a:ext>
                </a:extLst>
              </p:cNvPr>
              <p:cNvSpPr txBox="1"/>
              <p:nvPr/>
            </p:nvSpPr>
            <p:spPr>
              <a:xfrm>
                <a:off x="6096000" y="2320210"/>
                <a:ext cx="3911712" cy="632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de-CH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</m:den>
                          </m:f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fun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5F97280-66D1-4A0C-B2F4-C613E3E98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20210"/>
                <a:ext cx="3911712" cy="6323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AC42D-0C79-4B59-9777-ECE21F48E76A}"/>
                  </a:ext>
                </a:extLst>
              </p:cNvPr>
              <p:cNvSpPr txBox="1"/>
              <p:nvPr/>
            </p:nvSpPr>
            <p:spPr>
              <a:xfrm>
                <a:off x="6096000" y="3209130"/>
                <a:ext cx="4003468" cy="632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CH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𝑀𝑑</m:t>
                              </m:r>
                            </m:den>
                          </m:f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≈53.4°</m:t>
                          </m:r>
                        </m:e>
                      </m:fun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AC42D-0C79-4B59-9777-ECE21F48E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9130"/>
                <a:ext cx="4003468" cy="6323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el 1">
            <a:extLst>
              <a:ext uri="{FF2B5EF4-FFF2-40B4-BE49-F238E27FC236}">
                <a16:creationId xmlns:a16="http://schemas.microsoft.com/office/drawing/2014/main" id="{34F114D3-E7CA-4E11-B2F4-4997195DD23F}"/>
              </a:ext>
            </a:extLst>
          </p:cNvPr>
          <p:cNvSpPr txBox="1">
            <a:spLocks/>
          </p:cNvSpPr>
          <p:nvPr/>
        </p:nvSpPr>
        <p:spPr>
          <a:xfrm>
            <a:off x="1974481" y="2320210"/>
            <a:ext cx="4504989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de-CH" sz="2800" dirty="0">
                <a:solidFill>
                  <a:schemeClr val="tx1"/>
                </a:solidFill>
              </a:rPr>
              <a:t>Minimaler Winkel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0AF099D-8398-43DA-97F0-E3C4470125A5}"/>
              </a:ext>
            </a:extLst>
          </p:cNvPr>
          <p:cNvSpPr txBox="1">
            <a:spLocks/>
          </p:cNvSpPr>
          <p:nvPr/>
        </p:nvSpPr>
        <p:spPr>
          <a:xfrm>
            <a:off x="1995994" y="3284290"/>
            <a:ext cx="4504989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de-CH" sz="2800" dirty="0">
                <a:solidFill>
                  <a:schemeClr val="tx1"/>
                </a:solidFill>
              </a:rPr>
              <a:t>Maximaler Winkel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0B55BEC-1ADB-45A9-97D5-14014246A934}"/>
                  </a:ext>
                </a:extLst>
              </p:cNvPr>
              <p:cNvSpPr txBox="1"/>
              <p:nvPr/>
            </p:nvSpPr>
            <p:spPr>
              <a:xfrm>
                <a:off x="3070524" y="4477385"/>
                <a:ext cx="6050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𝑀𝐶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=320 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⋅4092=654 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0B55BEC-1ADB-45A9-97D5-14014246A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524" y="4477385"/>
                <a:ext cx="6050951" cy="369332"/>
              </a:xfrm>
              <a:prstGeom prst="rect">
                <a:avLst/>
              </a:prstGeom>
              <a:blipFill>
                <a:blip r:embed="rId4"/>
                <a:stretch>
                  <a:fillRect l="-101" r="-504" b="-2623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379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6E4CC-264A-4AAC-862F-4DF2C18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69042"/>
            <a:ext cx="11360700" cy="1230600"/>
          </a:xfrm>
        </p:spPr>
        <p:txBody>
          <a:bodyPr/>
          <a:lstStyle/>
          <a:p>
            <a:r>
              <a:rPr lang="de-CH" sz="54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rPr>
              <a:t>Far</a:t>
            </a:r>
            <a:r>
              <a:rPr lang="de-CH"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rPr>
              <a:t> Field</a:t>
            </a:r>
            <a:endParaRPr lang="de-CH" sz="54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10" name="Google Shape;742;p22">
            <a:extLst>
              <a:ext uri="{FF2B5EF4-FFF2-40B4-BE49-F238E27FC236}">
                <a16:creationId xmlns:a16="http://schemas.microsoft.com/office/drawing/2014/main" id="{3EC21F79-A20C-4250-828D-7157D6F0AEB4}"/>
              </a:ext>
            </a:extLst>
          </p:cNvPr>
          <p:cNvSpPr/>
          <p:nvPr/>
        </p:nvSpPr>
        <p:spPr>
          <a:xfrm>
            <a:off x="2357437" y="1767800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743;p22">
                <a:extLst>
                  <a:ext uri="{FF2B5EF4-FFF2-40B4-BE49-F238E27FC236}">
                    <a16:creationId xmlns:a16="http://schemas.microsoft.com/office/drawing/2014/main" id="{041B7E97-402A-4E68-B2FD-6DA4570F7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7437" y="1767800"/>
                <a:ext cx="7477125" cy="6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92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●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○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■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●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○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■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●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○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2100"/>
                  </a:spcAft>
                  <a:buClr>
                    <a:schemeClr val="dk2"/>
                  </a:buClr>
                  <a:buSzPts val="1900"/>
                  <a:buFont typeface="DM Sans"/>
                  <a:buChar char="■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de-CH" sz="3200" dirty="0"/>
                  <a:t>Transducer </a:t>
                </a:r>
                <a14:m>
                  <m:oMath xmlns:m="http://schemas.openxmlformats.org/officeDocument/2006/math">
                    <m:r>
                      <a:rPr lang="de-CH" sz="3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CH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32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3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CH" sz="3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de-CH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3200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de-CH" sz="3200" dirty="0"/>
              </a:p>
            </p:txBody>
          </p:sp>
        </mc:Choice>
        <mc:Fallback xmlns="">
          <p:sp>
            <p:nvSpPr>
              <p:cNvPr id="11" name="Google Shape;743;p22">
                <a:extLst>
                  <a:ext uri="{FF2B5EF4-FFF2-40B4-BE49-F238E27FC236}">
                    <a16:creationId xmlns:a16="http://schemas.microsoft.com/office/drawing/2014/main" id="{041B7E97-402A-4E68-B2FD-6DA4570F7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437" y="1767800"/>
                <a:ext cx="7477125" cy="635400"/>
              </a:xfrm>
              <a:prstGeom prst="rect">
                <a:avLst/>
              </a:prstGeom>
              <a:blipFill>
                <a:blip r:embed="rId2"/>
                <a:stretch>
                  <a:fillRect t="-6731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742;p22">
            <a:extLst>
              <a:ext uri="{FF2B5EF4-FFF2-40B4-BE49-F238E27FC236}">
                <a16:creationId xmlns:a16="http://schemas.microsoft.com/office/drawing/2014/main" id="{253DF125-291B-4B27-B34E-10D592BDCF8E}"/>
              </a:ext>
            </a:extLst>
          </p:cNvPr>
          <p:cNvSpPr/>
          <p:nvPr/>
        </p:nvSpPr>
        <p:spPr>
          <a:xfrm>
            <a:off x="2357437" y="3306758"/>
            <a:ext cx="747712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743;p22">
                <a:extLst>
                  <a:ext uri="{FF2B5EF4-FFF2-40B4-BE49-F238E27FC236}">
                    <a16:creationId xmlns:a16="http://schemas.microsoft.com/office/drawing/2014/main" id="{30DF76D0-935F-4099-9807-D4CA89909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7437" y="3306758"/>
                <a:ext cx="7477125" cy="6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92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●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○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■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●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○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■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●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chemeClr val="dk2"/>
                  </a:buClr>
                  <a:buSzPts val="1900"/>
                  <a:buFont typeface="DM Sans"/>
                  <a:buChar char="○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49250" algn="l" rtl="0">
                  <a:lnSpc>
                    <a:spcPct val="115000"/>
                  </a:lnSpc>
                  <a:spcBef>
                    <a:spcPts val="2100"/>
                  </a:spcBef>
                  <a:spcAft>
                    <a:spcPts val="2100"/>
                  </a:spcAft>
                  <a:buClr>
                    <a:schemeClr val="dk2"/>
                  </a:buClr>
                  <a:buSzPts val="1900"/>
                  <a:buFont typeface="DM Sans"/>
                  <a:buChar char="■"/>
                  <a:defRPr sz="19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de-CH" sz="3200" dirty="0"/>
                  <a:t>Array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32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ä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𝑛𝑔𝑒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𝐴𝑟𝑟𝑎𝑦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78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de-CH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sz="3200" dirty="0"/>
              </a:p>
            </p:txBody>
          </p:sp>
        </mc:Choice>
        <mc:Fallback xmlns="">
          <p:sp>
            <p:nvSpPr>
              <p:cNvPr id="14" name="Google Shape;743;p22">
                <a:extLst>
                  <a:ext uri="{FF2B5EF4-FFF2-40B4-BE49-F238E27FC236}">
                    <a16:creationId xmlns:a16="http://schemas.microsoft.com/office/drawing/2014/main" id="{30DF76D0-935F-4099-9807-D4CA89909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437" y="3306758"/>
                <a:ext cx="7477125" cy="635400"/>
              </a:xfrm>
              <a:prstGeom prst="rect">
                <a:avLst/>
              </a:prstGeom>
              <a:blipFill>
                <a:blip r:embed="rId3"/>
                <a:stretch>
                  <a:fillRect t="-6667" b="-2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89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6EA16-D34F-4A3B-8F04-AADD0819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 err="1"/>
              <a:t>Direktivität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97982B9B-EC50-431F-928A-C90E522C3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86133" y="1451493"/>
                <a:ext cx="3553161" cy="1389917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func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de-CH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97982B9B-EC50-431F-928A-C90E522C3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133" y="1451493"/>
                <a:ext cx="3553161" cy="13899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96304BAA-3A6F-4EC8-BC7B-86634DD17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382" y="3429000"/>
            <a:ext cx="7562514" cy="328429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9DF35D7A-42F1-4384-A9EF-4B7BD1444EB8}"/>
              </a:ext>
            </a:extLst>
          </p:cNvPr>
          <p:cNvSpPr txBox="1">
            <a:spLocks/>
          </p:cNvSpPr>
          <p:nvPr/>
        </p:nvSpPr>
        <p:spPr>
          <a:xfrm>
            <a:off x="3029286" y="1785857"/>
            <a:ext cx="4504989" cy="72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de-CH" sz="2800" dirty="0">
                <a:solidFill>
                  <a:schemeClr val="tx1"/>
                </a:solidFill>
              </a:rPr>
              <a:t>Akustische </a:t>
            </a:r>
            <a:r>
              <a:rPr lang="de-CH" sz="2800" dirty="0" err="1">
                <a:solidFill>
                  <a:schemeClr val="tx1"/>
                </a:solidFill>
              </a:rPr>
              <a:t>Direktivität</a:t>
            </a:r>
            <a:endParaRPr lang="de-CH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0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11">
            <a:extLst>
              <a:ext uri="{FF2B5EF4-FFF2-40B4-BE49-F238E27FC236}">
                <a16:creationId xmlns:a16="http://schemas.microsoft.com/office/drawing/2014/main" id="{3F12793C-4547-40BA-BD05-6D4E9C5E9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" t="2478" r="1791" b="3452"/>
          <a:stretch/>
        </p:blipFill>
        <p:spPr>
          <a:xfrm rot="16200000">
            <a:off x="2050524" y="2069242"/>
            <a:ext cx="4615200" cy="3475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7B621DE-9B8A-4600-9350-EA0A34F712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CH" dirty="0" err="1"/>
                  <a:t>Direktivität</a:t>
                </a:r>
                <a:r>
                  <a:rPr lang="de-CH" dirty="0"/>
                  <a:t>  𝑎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de-CH" dirty="0"/>
                  <a:t>𝜆</a:t>
                </a:r>
                <a:r>
                  <a:rPr lang="de-CH" b="0" dirty="0"/>
                  <a:t>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/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br>
                  <a:rPr lang="de-CH" dirty="0"/>
                </a:br>
                <a:endParaRPr lang="de-CH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7B621DE-9B8A-4600-9350-EA0A34F71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2A0EBEB0-4365-4B1D-ACA7-2DB63D49B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032533" y="1063918"/>
            <a:ext cx="4114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.5_lambda">
            <a:hlinkClick r:id="" action="ppaction://media"/>
            <a:extLst>
              <a:ext uri="{FF2B5EF4-FFF2-40B4-BE49-F238E27FC236}">
                <a16:creationId xmlns:a16="http://schemas.microsoft.com/office/drawing/2014/main" id="{6CC6F089-4F9F-4460-B426-8AAFB2ECA2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6090" t="12009" r="23488" b="12382"/>
          <a:stretch/>
        </p:blipFill>
        <p:spPr>
          <a:xfrm rot="16200000">
            <a:off x="2056610" y="2075951"/>
            <a:ext cx="4616444" cy="346233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F436921-36A9-49FC-A38C-7BE17505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14" y="94959"/>
            <a:ext cx="9982536" cy="1230600"/>
          </a:xfrm>
        </p:spPr>
        <p:txBody>
          <a:bodyPr/>
          <a:lstStyle/>
          <a:p>
            <a:r>
              <a:rPr lang="de-CH" dirty="0"/>
              <a:t>Schallausbreitung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E204A5-33B3-4452-BF74-04548EBC7F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32533" y="1063918"/>
            <a:ext cx="4114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1A85D60E-E1CD-4266-A2B1-77EBF7401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" t="2651" r="1660" b="3798"/>
          <a:stretch/>
        </p:blipFill>
        <p:spPr>
          <a:xfrm rot="16200000">
            <a:off x="2062475" y="2081193"/>
            <a:ext cx="4615200" cy="3451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3628E90-A93B-4CD9-869B-0155C0708B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CH" dirty="0" err="1"/>
                  <a:t>Direktivität</a:t>
                </a:r>
                <a:r>
                  <a:rPr lang="de-CH" dirty="0"/>
                  <a:t>  𝑎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54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CH" dirty="0"/>
                  <a:t>𝜆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3628E90-A93B-4CD9-869B-0155C0708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4316AF77-9BDA-4197-8EA5-35DCC41C7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2533" y="1063918"/>
            <a:ext cx="4114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_lambda">
            <a:hlinkClick r:id="" action="ppaction://media"/>
            <a:extLst>
              <a:ext uri="{FF2B5EF4-FFF2-40B4-BE49-F238E27FC236}">
                <a16:creationId xmlns:a16="http://schemas.microsoft.com/office/drawing/2014/main" id="{D70BCBA6-6335-4F48-A7BD-DFFC235D2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899" t="11834" r="23453" b="12278"/>
          <a:stretch/>
        </p:blipFill>
        <p:spPr>
          <a:xfrm rot="16200000">
            <a:off x="2059105" y="2077823"/>
            <a:ext cx="4615200" cy="345859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83D102F-E0DB-4FC2-B7DC-400336C7A8AB}"/>
              </a:ext>
            </a:extLst>
          </p:cNvPr>
          <p:cNvSpPr txBox="1">
            <a:spLocks/>
          </p:cNvSpPr>
          <p:nvPr/>
        </p:nvSpPr>
        <p:spPr>
          <a:xfrm>
            <a:off x="1733214" y="94959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de-CH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rgbClr val="93C9FF"/>
                  </a:gs>
                </a:gsLst>
                <a:lin ang="0" scaled="0"/>
              </a:gra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982F93-E4FE-43A7-834A-9B53D505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Schallausbreitung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7D6931-B1CF-4106-8CC9-5D94BAB02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2533" y="1063918"/>
            <a:ext cx="4114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desMania · Modern Dark ">
  <a:themeElements>
    <a:clrScheme name="Benutzerdefiniert 4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7546FF"/>
      </a:accent1>
      <a:accent2>
        <a:srgbClr val="75BA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535</Words>
  <Application>Microsoft Office PowerPoint</Application>
  <PresentationFormat>Breitbild</PresentationFormat>
  <Paragraphs>181</Paragraphs>
  <Slides>49</Slides>
  <Notes>45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5" baseType="lpstr">
      <vt:lpstr>Arial</vt:lpstr>
      <vt:lpstr>Cambria Math</vt:lpstr>
      <vt:lpstr>Aldrich</vt:lpstr>
      <vt:lpstr>CMU Serif</vt:lpstr>
      <vt:lpstr>DM Sans</vt:lpstr>
      <vt:lpstr>SlidesMania · Modern Dark </vt:lpstr>
      <vt:lpstr>PowerPoint-Präsentation</vt:lpstr>
      <vt:lpstr>Audio-Beamformer</vt:lpstr>
      <vt:lpstr>Idee</vt:lpstr>
      <vt:lpstr>Konzept</vt:lpstr>
      <vt:lpstr>Direktivität</vt:lpstr>
      <vt:lpstr>Direktivität  𝑎 = 𝜆 / 2 </vt:lpstr>
      <vt:lpstr>Schallausbreitung</vt:lpstr>
      <vt:lpstr>Direktivität  𝑎 =2𝜆</vt:lpstr>
      <vt:lpstr>Schallausbreitung</vt:lpstr>
      <vt:lpstr>PowerPoint-Präsentation</vt:lpstr>
      <vt:lpstr>Demodulation in der Luft</vt:lpstr>
      <vt:lpstr>Amplituden Modulation</vt:lpstr>
      <vt:lpstr>Modified AM</vt:lpstr>
      <vt:lpstr>Piezoelektrischer Ultraschall-Transducer</vt:lpstr>
      <vt:lpstr>Vorteile von Arrays</vt:lpstr>
      <vt:lpstr>Richtcharakteristik</vt:lpstr>
      <vt:lpstr>Richtcharakteristik M = 5</vt:lpstr>
      <vt:lpstr>Richtcharakteristik</vt:lpstr>
      <vt:lpstr>Dolph-Chebyshev Window</vt:lpstr>
      <vt:lpstr>Beamsteering</vt:lpstr>
      <vt:lpstr>PowerPoint-Präsentation</vt:lpstr>
      <vt:lpstr>Anforderungen</vt:lpstr>
      <vt:lpstr>Aufbau Array</vt:lpstr>
      <vt:lpstr>Aufbau Array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PCB</vt:lpstr>
      <vt:lpstr>GUI</vt:lpstr>
      <vt:lpstr>Endprodukt</vt:lpstr>
      <vt:lpstr>PowerPoint-Präsentation</vt:lpstr>
      <vt:lpstr>Quantifizierung</vt:lpstr>
      <vt:lpstr>Messsetup</vt:lpstr>
      <vt:lpstr>Audio Qualität</vt:lpstr>
      <vt:lpstr>Richtcharakteristik</vt:lpstr>
      <vt:lpstr>Beam Steering</vt:lpstr>
      <vt:lpstr>Beam Steering</vt:lpstr>
      <vt:lpstr>PowerPoint-Präsentation</vt:lpstr>
      <vt:lpstr>Demonstration</vt:lpstr>
      <vt:lpstr>Grating Lobe</vt:lpstr>
      <vt:lpstr>Grating Lobe</vt:lpstr>
      <vt:lpstr>Min. / Max. Winkel</vt:lpstr>
      <vt:lpstr>Far Field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Baumgartner</dc:creator>
  <cp:lastModifiedBy>Florian Baumgartner</cp:lastModifiedBy>
  <cp:revision>34</cp:revision>
  <dcterms:modified xsi:type="dcterms:W3CDTF">2022-06-13T12:21:04Z</dcterms:modified>
</cp:coreProperties>
</file>